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94" r:id="rId3"/>
    <p:sldId id="317" r:id="rId4"/>
    <p:sldId id="257" r:id="rId5"/>
    <p:sldId id="259" r:id="rId6"/>
    <p:sldId id="266" r:id="rId7"/>
    <p:sldId id="260" r:id="rId8"/>
    <p:sldId id="268" r:id="rId9"/>
    <p:sldId id="295" r:id="rId10"/>
    <p:sldId id="318" r:id="rId11"/>
    <p:sldId id="261" r:id="rId12"/>
    <p:sldId id="331" r:id="rId13"/>
    <p:sldId id="269" r:id="rId14"/>
    <p:sldId id="283" r:id="rId15"/>
    <p:sldId id="313" r:id="rId16"/>
    <p:sldId id="285" r:id="rId17"/>
    <p:sldId id="330" r:id="rId18"/>
    <p:sldId id="273" r:id="rId19"/>
    <p:sldId id="329" r:id="rId20"/>
    <p:sldId id="274" r:id="rId21"/>
    <p:sldId id="292" r:id="rId22"/>
    <p:sldId id="320" r:id="rId23"/>
    <p:sldId id="291" r:id="rId24"/>
    <p:sldId id="325" r:id="rId25"/>
    <p:sldId id="271" r:id="rId26"/>
    <p:sldId id="324" r:id="rId27"/>
    <p:sldId id="293" r:id="rId28"/>
    <p:sldId id="323" r:id="rId29"/>
    <p:sldId id="275" r:id="rId30"/>
    <p:sldId id="322" r:id="rId31"/>
    <p:sldId id="284" r:id="rId32"/>
    <p:sldId id="321" r:id="rId33"/>
    <p:sldId id="288" r:id="rId34"/>
    <p:sldId id="319" r:id="rId35"/>
    <p:sldId id="306" r:id="rId36"/>
    <p:sldId id="307" r:id="rId37"/>
    <p:sldId id="277" r:id="rId38"/>
    <p:sldId id="309" r:id="rId39"/>
    <p:sldId id="326" r:id="rId40"/>
    <p:sldId id="279" r:id="rId41"/>
    <p:sldId id="280" r:id="rId42"/>
    <p:sldId id="281" r:id="rId43"/>
    <p:sldId id="282" r:id="rId44"/>
    <p:sldId id="327" r:id="rId45"/>
    <p:sldId id="328" r:id="rId46"/>
    <p:sldId id="262" r:id="rId47"/>
    <p:sldId id="287" r:id="rId48"/>
    <p:sldId id="290" r:id="rId49"/>
    <p:sldId id="263" r:id="rId5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7F2E"/>
    <a:srgbClr val="F3AA3F"/>
    <a:srgbClr val="6C0000"/>
    <a:srgbClr val="000000"/>
    <a:srgbClr val="D8BC9C"/>
    <a:srgbClr val="EAD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487AE-7C95-4628-B207-71ABEED1ACA7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54F17-AA4D-47AA-A8EA-E038E1F0A2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568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" y="0"/>
            <a:ext cx="9143245" cy="548594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5157193"/>
            <a:ext cx="9144000" cy="170080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3000"/>
                </a:schemeClr>
              </a:gs>
              <a:gs pos="100000">
                <a:srgbClr val="D8BC9C">
                  <a:alpha val="64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088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685800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3000"/>
                </a:schemeClr>
              </a:gs>
              <a:gs pos="100000">
                <a:srgbClr val="D8BC9C">
                  <a:alpha val="64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16354"/>
            <a:ext cx="9144000" cy="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" y="93406"/>
            <a:ext cx="2227893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1716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4145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690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063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198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980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089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24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17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79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90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B42A3-775A-4726-AB49-C4A2EF9B8516}" type="datetimeFigureOut">
              <a:rPr lang="zh-CN" altLang="en-US" smtClean="0"/>
              <a:pPr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84817-F5C2-4830-8C6A-7F281DC1F6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672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0.png"/><Relationship Id="rId5" Type="http://schemas.openxmlformats.org/officeDocument/2006/relationships/image" Target="../media/image60.png"/><Relationship Id="rId4" Type="http://schemas.openxmlformats.org/officeDocument/2006/relationships/image" Target="../media/image5.wmf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0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11" Type="http://schemas.openxmlformats.org/officeDocument/2006/relationships/image" Target="../media/image18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7" Type="http://schemas.openxmlformats.org/officeDocument/2006/relationships/image" Target="../media/image3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2.png"/><Relationship Id="rId5" Type="http://schemas.openxmlformats.org/officeDocument/2006/relationships/image" Target="../media/image320.png"/><Relationship Id="rId4" Type="http://schemas.openxmlformats.org/officeDocument/2006/relationships/image" Target="../media/image2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.png"/><Relationship Id="rId5" Type="http://schemas.openxmlformats.org/officeDocument/2006/relationships/image" Target="../media/image401.png"/><Relationship Id="rId4" Type="http://schemas.openxmlformats.org/officeDocument/2006/relationships/image" Target="../media/image39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44.jpeg"/><Relationship Id="rId7" Type="http://schemas.openxmlformats.org/officeDocument/2006/relationships/image" Target="../media/image47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5" Type="http://schemas.openxmlformats.org/officeDocument/2006/relationships/image" Target="../media/image450.png"/><Relationship Id="rId4" Type="http://schemas.openxmlformats.org/officeDocument/2006/relationships/image" Target="../media/image440.pn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image" Target="../media/image48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9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1.png"/><Relationship Id="rId5" Type="http://schemas.openxmlformats.org/officeDocument/2006/relationships/image" Target="../media/image350.png"/><Relationship Id="rId10" Type="http://schemas.openxmlformats.org/officeDocument/2006/relationships/image" Target="../media/image4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14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51.wmf"/><Relationship Id="rId9" Type="http://schemas.openxmlformats.org/officeDocument/2006/relationships/image" Target="../media/image4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9.png"/><Relationship Id="rId7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3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7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83968" y="4149080"/>
            <a:ext cx="4318248" cy="794519"/>
          </a:xfrm>
        </p:spPr>
        <p:txBody>
          <a:bodyPr>
            <a:normAutofit fontScale="90000"/>
          </a:bodyPr>
          <a:lstStyle/>
          <a:p>
            <a:r>
              <a:rPr lang="zh-CN" altLang="en-US" sz="4000" b="1" dirty="0" smtClean="0"/>
              <a:t>滑轮组机械效率计算</a:t>
            </a:r>
            <a:endParaRPr lang="zh-CN" altLang="en-US" sz="40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5696" y="5229200"/>
            <a:ext cx="6766520" cy="504056"/>
          </a:xfrm>
        </p:spPr>
        <p:txBody>
          <a:bodyPr>
            <a:normAutofit/>
          </a:bodyPr>
          <a:lstStyle/>
          <a:p>
            <a:pPr algn="r"/>
            <a:r>
              <a:rPr lang="zh-CN" altLang="en-US" sz="2000" b="1" dirty="0" smtClean="0">
                <a:solidFill>
                  <a:schemeClr val="tx1"/>
                </a:solidFill>
              </a:rPr>
              <a:t>滨湖中学 黄雁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91440" y="48712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专题复习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843512" y="856458"/>
            <a:ext cx="7920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34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2010</a:t>
            </a:r>
            <a:r>
              <a:rPr lang="zh-CN" altLang="zh-CN" dirty="0"/>
              <a:t>年（</a:t>
            </a:r>
            <a:r>
              <a:rPr lang="en-US" altLang="zh-CN" dirty="0"/>
              <a:t>26</a:t>
            </a:r>
            <a:r>
              <a:rPr lang="zh-CN" altLang="zh-CN" dirty="0"/>
              <a:t>题，</a:t>
            </a:r>
            <a:r>
              <a:rPr lang="en-US" altLang="zh-CN" dirty="0"/>
              <a:t>6</a:t>
            </a:r>
            <a:r>
              <a:rPr lang="zh-CN" altLang="zh-CN" dirty="0"/>
              <a:t>分）</a:t>
            </a:r>
          </a:p>
          <a:p>
            <a:r>
              <a:rPr lang="en-US" altLang="zh-CN" dirty="0"/>
              <a:t>2011</a:t>
            </a:r>
            <a:r>
              <a:rPr lang="zh-CN" altLang="zh-CN" dirty="0"/>
              <a:t>年（</a:t>
            </a:r>
            <a:r>
              <a:rPr lang="en-US" altLang="zh-CN" dirty="0"/>
              <a:t>23</a:t>
            </a:r>
            <a:r>
              <a:rPr lang="zh-CN" altLang="zh-CN" dirty="0"/>
              <a:t>题，</a:t>
            </a:r>
            <a:r>
              <a:rPr lang="en-US" altLang="zh-CN" dirty="0"/>
              <a:t>6</a:t>
            </a:r>
            <a:r>
              <a:rPr lang="zh-CN" altLang="zh-CN" dirty="0"/>
              <a:t>分）</a:t>
            </a:r>
          </a:p>
          <a:p>
            <a:r>
              <a:rPr lang="en-US" altLang="zh-CN" dirty="0"/>
              <a:t>2012</a:t>
            </a:r>
            <a:r>
              <a:rPr lang="zh-CN" altLang="zh-CN" dirty="0"/>
              <a:t>年（</a:t>
            </a:r>
            <a:r>
              <a:rPr lang="en-US" altLang="zh-CN" dirty="0"/>
              <a:t>24</a:t>
            </a:r>
            <a:r>
              <a:rPr lang="zh-CN" altLang="zh-CN" dirty="0"/>
              <a:t>题，</a:t>
            </a:r>
            <a:r>
              <a:rPr lang="en-US" altLang="zh-CN" dirty="0"/>
              <a:t>6</a:t>
            </a:r>
            <a:r>
              <a:rPr lang="zh-CN" altLang="zh-CN" dirty="0"/>
              <a:t>分）</a:t>
            </a:r>
          </a:p>
          <a:p>
            <a:r>
              <a:rPr lang="en-US" altLang="zh-CN" dirty="0"/>
              <a:t>2013</a:t>
            </a:r>
            <a:r>
              <a:rPr lang="zh-CN" altLang="zh-CN" dirty="0"/>
              <a:t>年（</a:t>
            </a:r>
            <a:r>
              <a:rPr lang="en-US" altLang="zh-CN" dirty="0"/>
              <a:t>23</a:t>
            </a:r>
            <a:r>
              <a:rPr lang="zh-CN" altLang="zh-CN" dirty="0"/>
              <a:t>题，</a:t>
            </a:r>
            <a:r>
              <a:rPr lang="en-US" altLang="zh-CN" dirty="0"/>
              <a:t>6</a:t>
            </a:r>
            <a:r>
              <a:rPr lang="zh-CN" altLang="zh-CN" dirty="0"/>
              <a:t>分）</a:t>
            </a:r>
          </a:p>
          <a:p>
            <a:r>
              <a:rPr lang="zh-CN" altLang="en-US" dirty="0" smtClean="0"/>
              <a:t>自</a:t>
            </a:r>
            <a:r>
              <a:rPr lang="en-US" altLang="zh-CN" dirty="0" smtClean="0"/>
              <a:t>2013</a:t>
            </a:r>
            <a:r>
              <a:rPr lang="zh-CN" altLang="zh-CN" dirty="0"/>
              <a:t>年</a:t>
            </a:r>
            <a:r>
              <a:rPr lang="zh-CN" altLang="zh-CN" dirty="0" smtClean="0"/>
              <a:t>之后</a:t>
            </a:r>
            <a:r>
              <a:rPr lang="zh-CN" altLang="en-US" dirty="0" smtClean="0"/>
              <a:t>，</a:t>
            </a:r>
            <a:r>
              <a:rPr lang="zh-CN" altLang="zh-CN" dirty="0" smtClean="0"/>
              <a:t>试卷</a:t>
            </a:r>
            <a:r>
              <a:rPr lang="zh-CN" altLang="en-US" dirty="0" smtClean="0"/>
              <a:t>由</a:t>
            </a:r>
            <a:r>
              <a:rPr lang="en-US" altLang="zh-CN" dirty="0" smtClean="0"/>
              <a:t>28</a:t>
            </a:r>
            <a:r>
              <a:rPr lang="zh-CN" altLang="en-US" dirty="0" smtClean="0"/>
              <a:t>道</a:t>
            </a:r>
            <a:r>
              <a:rPr lang="zh-CN" altLang="zh-CN" dirty="0" smtClean="0"/>
              <a:t>题</a:t>
            </a:r>
            <a:r>
              <a:rPr lang="zh-CN" altLang="zh-CN" dirty="0"/>
              <a:t>变为</a:t>
            </a:r>
            <a:r>
              <a:rPr lang="zh-CN" altLang="zh-CN" dirty="0" smtClean="0"/>
              <a:t>了</a:t>
            </a:r>
            <a:r>
              <a:rPr lang="en-US" altLang="zh-CN" dirty="0" smtClean="0"/>
              <a:t>25</a:t>
            </a:r>
            <a:r>
              <a:rPr lang="zh-CN" altLang="en-US" dirty="0" smtClean="0"/>
              <a:t>道</a:t>
            </a:r>
            <a:r>
              <a:rPr lang="zh-CN" altLang="zh-CN" dirty="0" smtClean="0"/>
              <a:t>题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2014</a:t>
            </a:r>
            <a:r>
              <a:rPr lang="zh-CN" altLang="zh-CN" dirty="0"/>
              <a:t>年（没有考滑轮组机械效率，考的是斜面机械效率</a:t>
            </a:r>
            <a:r>
              <a:rPr lang="en-US" altLang="zh-CN" dirty="0"/>
              <a:t>12</a:t>
            </a:r>
            <a:r>
              <a:rPr lang="zh-CN" altLang="zh-CN" dirty="0"/>
              <a:t>题，</a:t>
            </a:r>
            <a:r>
              <a:rPr lang="en-US" altLang="zh-CN" dirty="0"/>
              <a:t>3</a:t>
            </a:r>
            <a:r>
              <a:rPr lang="zh-CN" altLang="zh-CN" dirty="0"/>
              <a:t>分）</a:t>
            </a:r>
          </a:p>
          <a:p>
            <a:r>
              <a:rPr lang="en-US" altLang="zh-CN" dirty="0"/>
              <a:t>2015</a:t>
            </a:r>
            <a:r>
              <a:rPr lang="zh-CN" altLang="zh-CN" dirty="0"/>
              <a:t>年（</a:t>
            </a:r>
            <a:r>
              <a:rPr lang="en-US" altLang="zh-CN" dirty="0"/>
              <a:t>21</a:t>
            </a:r>
            <a:r>
              <a:rPr lang="zh-CN" altLang="zh-CN" dirty="0"/>
              <a:t>题，</a:t>
            </a:r>
            <a:r>
              <a:rPr lang="en-US" altLang="zh-CN" dirty="0"/>
              <a:t>5</a:t>
            </a:r>
            <a:r>
              <a:rPr lang="zh-CN" altLang="zh-CN" dirty="0"/>
              <a:t>分）</a:t>
            </a:r>
          </a:p>
          <a:p>
            <a:r>
              <a:rPr lang="en-US" altLang="zh-CN" dirty="0"/>
              <a:t>2016</a:t>
            </a:r>
            <a:r>
              <a:rPr lang="zh-CN" altLang="zh-CN" dirty="0"/>
              <a:t>年（</a:t>
            </a:r>
            <a:r>
              <a:rPr lang="en-US" altLang="zh-CN" dirty="0"/>
              <a:t>12</a:t>
            </a:r>
            <a:r>
              <a:rPr lang="zh-CN" altLang="zh-CN" dirty="0"/>
              <a:t>题，</a:t>
            </a:r>
            <a:r>
              <a:rPr lang="en-US" altLang="zh-CN" dirty="0"/>
              <a:t>3</a:t>
            </a:r>
            <a:r>
              <a:rPr lang="zh-CN" altLang="zh-CN" dirty="0"/>
              <a:t>分）</a:t>
            </a:r>
          </a:p>
          <a:p>
            <a:r>
              <a:rPr lang="en-US" altLang="zh-CN" dirty="0"/>
              <a:t>2017</a:t>
            </a:r>
            <a:r>
              <a:rPr lang="zh-CN" altLang="zh-CN" dirty="0"/>
              <a:t>年（</a:t>
            </a:r>
            <a:r>
              <a:rPr lang="en-US" altLang="zh-CN" dirty="0"/>
              <a:t>18</a:t>
            </a:r>
            <a:r>
              <a:rPr lang="zh-CN" altLang="zh-CN" dirty="0"/>
              <a:t>题，</a:t>
            </a:r>
            <a:r>
              <a:rPr lang="en-US" altLang="zh-CN" dirty="0"/>
              <a:t>4</a:t>
            </a:r>
            <a:r>
              <a:rPr lang="zh-CN" altLang="zh-CN" dirty="0"/>
              <a:t>分）</a:t>
            </a:r>
          </a:p>
          <a:p>
            <a:r>
              <a:rPr lang="en-US" altLang="zh-CN" dirty="0"/>
              <a:t>2018</a:t>
            </a:r>
            <a:r>
              <a:rPr lang="zh-CN" altLang="zh-CN" dirty="0"/>
              <a:t>年（</a:t>
            </a:r>
            <a:r>
              <a:rPr lang="en-US" altLang="zh-CN" dirty="0"/>
              <a:t>18</a:t>
            </a:r>
            <a:r>
              <a:rPr lang="zh-CN" altLang="zh-CN" dirty="0"/>
              <a:t>题第二空，</a:t>
            </a:r>
            <a:r>
              <a:rPr lang="en-US" altLang="zh-CN" dirty="0"/>
              <a:t>2</a:t>
            </a:r>
            <a:r>
              <a:rPr lang="zh-CN" altLang="zh-CN" dirty="0"/>
              <a:t>分）</a:t>
            </a:r>
          </a:p>
          <a:p>
            <a:r>
              <a:rPr lang="en-US" altLang="zh-CN" dirty="0"/>
              <a:t>2019</a:t>
            </a:r>
            <a:r>
              <a:rPr lang="zh-CN" altLang="zh-CN" dirty="0"/>
              <a:t>年（</a:t>
            </a:r>
            <a:r>
              <a:rPr lang="en-US" altLang="zh-CN" dirty="0"/>
              <a:t>23</a:t>
            </a:r>
            <a:r>
              <a:rPr lang="zh-CN" altLang="zh-CN" dirty="0"/>
              <a:t>题，</a:t>
            </a:r>
            <a:r>
              <a:rPr lang="en-US" altLang="zh-CN" dirty="0"/>
              <a:t>6</a:t>
            </a:r>
            <a:r>
              <a:rPr lang="zh-CN" altLang="zh-CN" dirty="0"/>
              <a:t>分）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41716"/>
          </a:xfrm>
        </p:spPr>
        <p:txBody>
          <a:bodyPr/>
          <a:lstStyle/>
          <a:p>
            <a:r>
              <a:rPr lang="zh-CN" altLang="zh-CN" sz="2400" dirty="0" smtClean="0"/>
              <a:t>盘点</a:t>
            </a:r>
            <a:r>
              <a:rPr lang="zh-CN" altLang="zh-CN" sz="2400" dirty="0"/>
              <a:t>近十年天津物理中考涉及</a:t>
            </a:r>
            <a:r>
              <a:rPr lang="zh-CN" altLang="zh-CN" sz="2400" dirty="0" smtClean="0"/>
              <a:t>滑轮组的</a:t>
            </a:r>
            <a:r>
              <a:rPr lang="zh-CN" altLang="zh-CN" sz="2400" dirty="0"/>
              <a:t>题目情况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1231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zh-CN" sz="2800" dirty="0" smtClean="0"/>
              <a:t>      </a:t>
            </a:r>
            <a:r>
              <a:rPr lang="zh-CN" altLang="zh-CN" sz="3200" dirty="0"/>
              <a:t>综上，近十年中，只有</a:t>
            </a:r>
            <a:r>
              <a:rPr lang="en-US" altLang="zh-CN" sz="3200" dirty="0"/>
              <a:t>2014</a:t>
            </a:r>
            <a:r>
              <a:rPr lang="zh-CN" altLang="zh-CN" sz="3200" dirty="0"/>
              <a:t>年是个例外，其余九年都考察了滑轮组，其中有六年都考了滑轮组机械效率的计算，</a:t>
            </a:r>
            <a:r>
              <a:rPr lang="zh-CN" altLang="en-US" sz="3200" dirty="0"/>
              <a:t>它们以</a:t>
            </a:r>
            <a:r>
              <a:rPr lang="zh-CN" altLang="zh-CN" sz="3200" dirty="0"/>
              <a:t>选择、填空或是大题</a:t>
            </a:r>
            <a:r>
              <a:rPr lang="zh-CN" altLang="en-US" sz="3200" dirty="0"/>
              <a:t>的形式出现</a:t>
            </a:r>
            <a:r>
              <a:rPr lang="zh-CN" altLang="zh-CN" sz="3200" dirty="0"/>
              <a:t>，其中</a:t>
            </a:r>
            <a:r>
              <a:rPr lang="en-US" altLang="zh-CN" sz="3200" dirty="0"/>
              <a:t>2016</a:t>
            </a:r>
            <a:r>
              <a:rPr lang="zh-CN" altLang="zh-CN" sz="3200" dirty="0"/>
              <a:t>年还是字母计算。所以，</a:t>
            </a:r>
            <a:r>
              <a:rPr lang="zh-CN" altLang="en-US" sz="3200" dirty="0"/>
              <a:t>滑轮组</a:t>
            </a:r>
            <a:r>
              <a:rPr lang="zh-CN" altLang="zh-CN" sz="3200" dirty="0"/>
              <a:t>机械效率的复习不仅是不可回避的，还是要格外重视的。但是这部分计算涉及的物理量较多，公式也多，许多同学觉得混乱，即使好不容易背下来，又因为不理解公式的内涵而担忧题目发生</a:t>
            </a:r>
            <a:r>
              <a:rPr lang="zh-CN" altLang="zh-CN" sz="3200" dirty="0" smtClean="0"/>
              <a:t>变化</a:t>
            </a:r>
            <a:r>
              <a:rPr lang="zh-CN" altLang="en-US" sz="3200" dirty="0" smtClean="0"/>
              <a:t>时</a:t>
            </a:r>
            <a:r>
              <a:rPr lang="zh-CN" altLang="zh-CN" sz="3200" dirty="0" smtClean="0"/>
              <a:t>无法</a:t>
            </a:r>
            <a:r>
              <a:rPr lang="zh-CN" altLang="zh-CN" sz="3200" dirty="0"/>
              <a:t>应对。</a:t>
            </a:r>
            <a:endParaRPr lang="en-US" altLang="zh-CN" sz="3200" dirty="0"/>
          </a:p>
          <a:p>
            <a:pPr marL="0" indent="0">
              <a:buNone/>
            </a:pPr>
            <a:r>
              <a:rPr lang="en-US" altLang="zh-CN" sz="3200" dirty="0" smtClean="0"/>
              <a:t>      </a:t>
            </a:r>
            <a:r>
              <a:rPr lang="zh-CN" altLang="zh-CN" sz="3200" dirty="0" smtClean="0"/>
              <a:t>所以</a:t>
            </a:r>
            <a:r>
              <a:rPr lang="zh-CN" altLang="zh-CN" sz="3200" dirty="0"/>
              <a:t>我们要理解公式的由来和实质，才能踏踏实实的高枕无忧。</a:t>
            </a:r>
            <a:endParaRPr lang="en-US" altLang="zh-CN" sz="3200" dirty="0"/>
          </a:p>
          <a:p>
            <a:pPr marL="0" indent="0">
              <a:buNone/>
            </a:pPr>
            <a:r>
              <a:rPr lang="zh-CN" altLang="en-US" sz="3200" dirty="0"/>
              <a:t>      下面，请大家准备好纸、笔，我们开始上课啦！</a:t>
            </a:r>
            <a:endParaRPr lang="zh-CN" altLang="zh-CN" sz="3200" dirty="0"/>
          </a:p>
          <a:p>
            <a:pPr marL="0" indent="0">
              <a:buNone/>
            </a:pPr>
            <a:endParaRPr lang="zh-CN" altLang="en-US" sz="32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59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滑轮组机械效率计算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79712" y="2388878"/>
            <a:ext cx="5184576" cy="411143"/>
            <a:chOff x="2699792" y="2780928"/>
            <a:chExt cx="5184576" cy="411143"/>
          </a:xfrm>
        </p:grpSpPr>
        <p:sp>
          <p:nvSpPr>
            <p:cNvPr id="5" name="TextBox 4"/>
            <p:cNvSpPr txBox="1"/>
            <p:nvPr/>
          </p:nvSpPr>
          <p:spPr>
            <a:xfrm>
              <a:off x="3203848" y="27809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物理量介绍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386830" y="3068960"/>
              <a:ext cx="2921474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699792" y="2780928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&gt;&gt;</a:t>
              </a: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08304" y="2884294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79712" y="3032425"/>
            <a:ext cx="5184576" cy="411143"/>
            <a:chOff x="2699792" y="2780928"/>
            <a:chExt cx="5184576" cy="411143"/>
          </a:xfrm>
        </p:grpSpPr>
        <p:sp>
          <p:nvSpPr>
            <p:cNvPr id="11" name="TextBox 10"/>
            <p:cNvSpPr txBox="1"/>
            <p:nvPr/>
          </p:nvSpPr>
          <p:spPr>
            <a:xfrm>
              <a:off x="3203848" y="27809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竖直省力滑轮组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386830" y="3068960"/>
              <a:ext cx="2921474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699792" y="2780928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&gt;&gt;</a:t>
              </a: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08304" y="2884294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979712" y="3675972"/>
            <a:ext cx="5184576" cy="411143"/>
            <a:chOff x="2699792" y="2780928"/>
            <a:chExt cx="5184576" cy="411143"/>
          </a:xfrm>
        </p:grpSpPr>
        <p:sp>
          <p:nvSpPr>
            <p:cNvPr id="17" name="TextBox 16"/>
            <p:cNvSpPr txBox="1"/>
            <p:nvPr/>
          </p:nvSpPr>
          <p:spPr>
            <a:xfrm>
              <a:off x="3203848" y="27809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水平省力滑轮组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4386830" y="3068960"/>
              <a:ext cx="2921474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699792" y="2780928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&gt;&gt;</a:t>
              </a: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308304" y="2884294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75555" y="1360736"/>
            <a:ext cx="5616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本节课的教学内容：分三部分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9193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229600" cy="541716"/>
          </a:xfrm>
        </p:spPr>
        <p:txBody>
          <a:bodyPr/>
          <a:lstStyle/>
          <a:p>
            <a:r>
              <a:rPr lang="zh-CN" altLang="en-US" dirty="0" smtClean="0"/>
              <a:t>（一）初级物理量、对应的字母</a:t>
            </a:r>
            <a:br>
              <a:rPr lang="zh-CN" altLang="en-US" dirty="0" smtClean="0"/>
            </a:b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4"/>
              <p:cNvSpPr txBox="1">
                <a:spLocks noChangeArrowheads="1"/>
              </p:cNvSpPr>
              <p:nvPr/>
            </p:nvSpPr>
            <p:spPr bwMode="auto">
              <a:xfrm>
                <a:off x="463224" y="2699487"/>
                <a:ext cx="8223575" cy="550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第</a:t>
                </a:r>
                <a:r>
                  <a:rPr lang="en-US" altLang="zh-CN" sz="2400" b="1" dirty="0">
                    <a:latin typeface="黑体" pitchFamily="49" charset="-122"/>
                    <a:ea typeface="黑体" pitchFamily="49" charset="-122"/>
                  </a:rPr>
                  <a:t>1</a:t>
                </a:r>
                <a:r>
                  <a:rPr lang="zh-CN" altLang="en-US" sz="2400" b="1" dirty="0">
                    <a:latin typeface="黑体" pitchFamily="49" charset="-122"/>
                    <a:ea typeface="黑体" pitchFamily="49" charset="-122"/>
                  </a:rPr>
                  <a:t>组：物重</a:t>
                </a:r>
                <a:r>
                  <a:rPr lang="en-US" altLang="zh-CN" sz="2400" b="1" dirty="0">
                    <a:solidFill>
                      <a:srgbClr val="F20062"/>
                    </a:solidFill>
                    <a:latin typeface="黑体" pitchFamily="49" charset="-122"/>
                    <a:ea typeface="黑体" pitchFamily="49" charset="-122"/>
                  </a:rPr>
                  <a:t>G</a:t>
                </a:r>
                <a:r>
                  <a:rPr lang="zh-CN" altLang="en-US" sz="2400" b="1" dirty="0">
                    <a:latin typeface="黑体" pitchFamily="49" charset="-122"/>
                    <a:ea typeface="黑体" pitchFamily="49" charset="-122"/>
                  </a:rPr>
                  <a:t>、动滑轮重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𝑮</m:t>
                        </m:r>
                      </m:e>
                      <m:sub>
                        <m: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动</m:t>
                        </m:r>
                      </m:sub>
                    </m:sSub>
                  </m:oMath>
                </a14:m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、</a:t>
                </a:r>
                <a:r>
                  <a:rPr lang="zh-CN" altLang="en-US" sz="2400" b="1" dirty="0">
                    <a:latin typeface="黑体" pitchFamily="49" charset="-122"/>
                    <a:ea typeface="黑体" pitchFamily="49" charset="-122"/>
                  </a:rPr>
                  <a:t>绳子自由端拉力</a:t>
                </a:r>
                <a:r>
                  <a:rPr lang="en-US" altLang="zh-CN" sz="2400" b="1" dirty="0">
                    <a:solidFill>
                      <a:srgbClr val="F20062"/>
                    </a:solidFill>
                    <a:latin typeface="黑体" pitchFamily="49" charset="-122"/>
                    <a:ea typeface="黑体" pitchFamily="49" charset="-122"/>
                  </a:rPr>
                  <a:t>F</a:t>
                </a: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、摩擦力</a:t>
                </a:r>
                <a:r>
                  <a:rPr lang="en-US" altLang="zh-CN" sz="2400" b="1" dirty="0" smtClean="0">
                    <a:solidFill>
                      <a:srgbClr val="FF0000"/>
                    </a:solidFill>
                    <a:latin typeface="黑体" pitchFamily="49" charset="-122"/>
                    <a:ea typeface="黑体" pitchFamily="49" charset="-122"/>
                  </a:rPr>
                  <a:t>f</a:t>
                </a:r>
                <a:endParaRPr lang="zh-CN" altLang="en-US" sz="24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</mc:Choice>
        <mc:Fallback xmlns="">
          <p:sp>
            <p:nvSpPr>
              <p:cNvPr id="7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3224" y="2699487"/>
                <a:ext cx="8223575" cy="550728"/>
              </a:xfrm>
              <a:prstGeom prst="rect">
                <a:avLst/>
              </a:prstGeom>
              <a:blipFill rotWithShape="1">
                <a:blip r:embed="rId2"/>
                <a:stretch>
                  <a:fillRect l="-1186" t="-12222" b="-188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463225" y="3643313"/>
                <a:ext cx="8680775" cy="1152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第</a:t>
                </a:r>
                <a:r>
                  <a:rPr lang="en-US" altLang="zh-CN" sz="2400" b="1" dirty="0">
                    <a:latin typeface="黑体" pitchFamily="49" charset="-122"/>
                    <a:ea typeface="黑体" pitchFamily="49" charset="-122"/>
                  </a:rPr>
                  <a:t>2</a:t>
                </a:r>
                <a:r>
                  <a:rPr lang="zh-CN" altLang="en-US" sz="2400" b="1" dirty="0">
                    <a:latin typeface="黑体" pitchFamily="49" charset="-122"/>
                    <a:ea typeface="黑体" pitchFamily="49" charset="-122"/>
                  </a:rPr>
                  <a:t>组：物体上升高度</a:t>
                </a:r>
                <a:r>
                  <a:rPr lang="en-US" altLang="zh-CN" sz="2400" b="1" dirty="0" smtClean="0">
                    <a:solidFill>
                      <a:srgbClr val="F20062"/>
                    </a:solidFill>
                    <a:latin typeface="黑体" pitchFamily="49" charset="-122"/>
                    <a:ea typeface="黑体" pitchFamily="49" charset="-122"/>
                  </a:rPr>
                  <a:t>h</a:t>
                </a: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、</a:t>
                </a:r>
                <a:r>
                  <a:rPr lang="zh-CN" altLang="en-US" sz="2400" b="1" dirty="0">
                    <a:latin typeface="黑体" pitchFamily="49" charset="-122"/>
                    <a:ea typeface="黑体" pitchFamily="49" charset="-122"/>
                  </a:rPr>
                  <a:t>绳子自由端移动</a:t>
                </a: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距离</a:t>
                </a:r>
                <a:r>
                  <a:rPr lang="en-US" altLang="zh-CN" sz="2400" b="1" dirty="0" smtClean="0">
                    <a:solidFill>
                      <a:srgbClr val="FF0000"/>
                    </a:solidFill>
                    <a:latin typeface="黑体" pitchFamily="49" charset="-122"/>
                    <a:ea typeface="黑体" pitchFamily="49" charset="-122"/>
                  </a:rPr>
                  <a:t>s</a:t>
                </a:r>
              </a:p>
              <a:p>
                <a:pPr>
                  <a:spcBef>
                    <a:spcPct val="50000"/>
                  </a:spcBef>
                </a:pP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   物体水平移动距离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𝒔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物</m:t>
                        </m:r>
                      </m:sub>
                    </m:sSub>
                    <m:r>
                      <a:rPr lang="zh-CN" altLang="en-US" sz="2400" b="1" i="1" smtClean="0">
                        <a:solidFill>
                          <a:schemeClr val="tx1"/>
                        </a:solidFill>
                        <a:latin typeface="Cambria Math"/>
                        <a:ea typeface="黑体" pitchFamily="49" charset="-122"/>
                      </a:rPr>
                      <m:t>、</m:t>
                    </m:r>
                  </m:oMath>
                </a14:m>
                <a:r>
                  <a:rPr lang="zh-CN" altLang="en-US" sz="2400" b="1" dirty="0" smtClean="0">
                    <a:solidFill>
                      <a:schemeClr val="tx1"/>
                    </a:solidFill>
                    <a:latin typeface="黑体" pitchFamily="49" charset="-122"/>
                    <a:ea typeface="黑体" pitchFamily="49" charset="-122"/>
                  </a:rPr>
                  <a:t>绳子自由端移动距离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𝒔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自</m:t>
                        </m:r>
                      </m:sub>
                    </m:sSub>
                  </m:oMath>
                </a14:m>
                <a:endParaRPr lang="zh-CN" altLang="en-US" sz="2400" b="1" dirty="0">
                  <a:solidFill>
                    <a:schemeClr val="tx1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</mc:Choice>
        <mc:Fallback xmlns="">
          <p:sp>
            <p:nvSpPr>
              <p:cNvPr id="9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3225" y="3643313"/>
                <a:ext cx="8680775" cy="1152816"/>
              </a:xfrm>
              <a:prstGeom prst="rect">
                <a:avLst/>
              </a:prstGeom>
              <a:blipFill rotWithShape="1">
                <a:blip r:embed="rId3"/>
                <a:stretch>
                  <a:fillRect l="-1124" t="-4233" b="-793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4"/>
              <p:cNvSpPr txBox="1">
                <a:spLocks noChangeArrowheads="1"/>
              </p:cNvSpPr>
              <p:nvPr/>
            </p:nvSpPr>
            <p:spPr bwMode="auto">
              <a:xfrm>
                <a:off x="496598" y="5227647"/>
                <a:ext cx="8358216" cy="553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第</a:t>
                </a:r>
                <a:r>
                  <a:rPr lang="en-US" altLang="zh-CN" sz="2400" b="1" dirty="0">
                    <a:latin typeface="黑体" pitchFamily="49" charset="-122"/>
                    <a:ea typeface="黑体" pitchFamily="49" charset="-122"/>
                  </a:rPr>
                  <a:t>3</a:t>
                </a:r>
                <a:r>
                  <a:rPr lang="zh-CN" altLang="en-US" sz="2400" b="1" dirty="0">
                    <a:latin typeface="黑体" pitchFamily="49" charset="-122"/>
                    <a:ea typeface="黑体" pitchFamily="49" charset="-122"/>
                  </a:rPr>
                  <a:t>组：物体移动</a:t>
                </a: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速度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𝒗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物</m:t>
                        </m:r>
                      </m:sub>
                    </m:sSub>
                  </m:oMath>
                </a14:m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、</a:t>
                </a:r>
                <a:r>
                  <a:rPr lang="zh-CN" altLang="en-US" sz="2400" b="1" dirty="0">
                    <a:latin typeface="黑体" pitchFamily="49" charset="-122"/>
                    <a:ea typeface="黑体" pitchFamily="49" charset="-122"/>
                  </a:rPr>
                  <a:t>绳子自由端移动</a:t>
                </a:r>
                <a:r>
                  <a:rPr lang="zh-CN" altLang="en-US" sz="2400" b="1" dirty="0" smtClean="0">
                    <a:latin typeface="黑体" pitchFamily="49" charset="-122"/>
                    <a:ea typeface="黑体" pitchFamily="49" charset="-122"/>
                  </a:rPr>
                  <a:t>速度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𝒗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黑体" pitchFamily="49" charset="-122"/>
                          </a:rPr>
                          <m:t>自</m:t>
                        </m:r>
                      </m:sub>
                    </m:sSub>
                  </m:oMath>
                </a14:m>
                <a:endParaRPr lang="zh-CN" altLang="en-US" sz="2400" b="1" dirty="0">
                  <a:solidFill>
                    <a:srgbClr val="F20062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</mc:Choice>
        <mc:Fallback xmlns="">
          <p:sp>
            <p:nvSpPr>
              <p:cNvPr id="14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6598" y="5227647"/>
                <a:ext cx="8358216" cy="553100"/>
              </a:xfrm>
              <a:prstGeom prst="rect">
                <a:avLst/>
              </a:prstGeom>
              <a:blipFill rotWithShape="1">
                <a:blip r:embed="rId4"/>
                <a:stretch>
                  <a:fillRect l="-1093" t="-12222" b="-188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28662" y="1844824"/>
            <a:ext cx="46514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与动滑轮接触的绳子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段数</a:t>
            </a:r>
            <a:r>
              <a:rPr lang="en-US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n</a:t>
            </a:r>
            <a:endParaRPr lang="zh-CN" altLang="en-US" sz="28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57200" y="27463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一、物理量介绍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430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zh-CN" altLang="en-US" dirty="0" smtClean="0"/>
              <a:t>一、物理量介绍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000100" y="1357298"/>
            <a:ext cx="5211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/>
              <a:t>（二）高级物理量、对应的字母</a:t>
            </a:r>
            <a:endParaRPr lang="zh-CN" altLang="en-US" sz="2800" b="1" dirty="0"/>
          </a:p>
        </p:txBody>
      </p:sp>
      <p:sp>
        <p:nvSpPr>
          <p:cNvPr id="8" name="Text Box 4"/>
          <p:cNvSpPr>
            <a:spLocks noGrp="1" noChangeArrowheads="1"/>
          </p:cNvSpPr>
          <p:nvPr>
            <p:ph idx="1"/>
          </p:nvPr>
        </p:nvSpPr>
        <p:spPr>
          <a:xfrm>
            <a:off x="706145" y="2172527"/>
            <a:ext cx="2815152" cy="523220"/>
          </a:xfr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组：有用功</a:t>
            </a:r>
          </a:p>
        </p:txBody>
      </p:sp>
      <p:sp>
        <p:nvSpPr>
          <p:cNvPr id="9" name="矩形 8"/>
          <p:cNvSpPr/>
          <p:nvPr/>
        </p:nvSpPr>
        <p:spPr>
          <a:xfrm>
            <a:off x="3214678" y="2214554"/>
            <a:ext cx="782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itchFamily="18" charset="0"/>
              </a:rPr>
              <a:t>W</a:t>
            </a:r>
            <a:r>
              <a:rPr lang="zh-CN" altLang="en-US" sz="2800" b="1" baseline="-25000" dirty="0" smtClean="0">
                <a:solidFill>
                  <a:srgbClr val="FF0000"/>
                </a:solidFill>
                <a:latin typeface="Times New Roman" pitchFamily="18" charset="0"/>
              </a:rPr>
              <a:t>有</a:t>
            </a:r>
            <a:endParaRPr lang="en-US" altLang="zh-CN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3997265" y="2214554"/>
            <a:ext cx="19446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额外功</a:t>
            </a:r>
          </a:p>
        </p:txBody>
      </p:sp>
      <p:sp>
        <p:nvSpPr>
          <p:cNvPr id="16" name="矩形 24"/>
          <p:cNvSpPr>
            <a:spLocks noChangeArrowheads="1"/>
          </p:cNvSpPr>
          <p:nvPr/>
        </p:nvSpPr>
        <p:spPr bwMode="auto">
          <a:xfrm>
            <a:off x="5218370" y="2206988"/>
            <a:ext cx="23855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</a:rPr>
              <a:t>W</a:t>
            </a:r>
            <a:r>
              <a:rPr lang="zh-CN" altLang="en-US" sz="2800" b="1" baseline="-25000" dirty="0">
                <a:solidFill>
                  <a:srgbClr val="FF0000"/>
                </a:solidFill>
                <a:latin typeface="Times New Roman" pitchFamily="18" charset="0"/>
              </a:rPr>
              <a:t>额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</a:rPr>
              <a:t>= W</a:t>
            </a:r>
            <a:r>
              <a:rPr lang="zh-CN" altLang="en-US" sz="2800" b="1" baseline="-25000" dirty="0">
                <a:solidFill>
                  <a:srgbClr val="FF0000"/>
                </a:solidFill>
                <a:latin typeface="Times New Roman" pitchFamily="18" charset="0"/>
              </a:rPr>
              <a:t>机械自重</a:t>
            </a:r>
            <a:endParaRPr lang="en-US" altLang="zh-CN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" name="TextBox 25"/>
          <p:cNvSpPr txBox="1">
            <a:spLocks noChangeArrowheads="1"/>
          </p:cNvSpPr>
          <p:nvPr/>
        </p:nvSpPr>
        <p:spPr bwMode="auto">
          <a:xfrm>
            <a:off x="7452320" y="2172527"/>
            <a:ext cx="18208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</a:rPr>
              <a:t>W</a:t>
            </a:r>
            <a:r>
              <a:rPr lang="zh-CN" altLang="en-US" sz="2800" b="1" baseline="-25000" dirty="0">
                <a:solidFill>
                  <a:srgbClr val="FF0000"/>
                </a:solidFill>
                <a:latin typeface="Times New Roman" pitchFamily="18" charset="0"/>
              </a:rPr>
              <a:t>摩擦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2113721" y="2852936"/>
            <a:ext cx="149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总功</a:t>
            </a:r>
          </a:p>
        </p:txBody>
      </p:sp>
      <p:sp>
        <p:nvSpPr>
          <p:cNvPr id="20" name="矩形 19"/>
          <p:cNvSpPr/>
          <p:nvPr/>
        </p:nvSpPr>
        <p:spPr>
          <a:xfrm>
            <a:off x="3214647" y="2905658"/>
            <a:ext cx="782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itchFamily="18" charset="0"/>
              </a:rPr>
              <a:t>W</a:t>
            </a:r>
            <a:r>
              <a:rPr lang="zh-CN" altLang="en-US" sz="2800" b="1" baseline="-25000" dirty="0" smtClean="0">
                <a:solidFill>
                  <a:srgbClr val="FF0000"/>
                </a:solidFill>
                <a:latin typeface="Times New Roman" pitchFamily="18" charset="0"/>
              </a:rPr>
              <a:t>总</a:t>
            </a:r>
            <a:endParaRPr lang="en-US" altLang="zh-CN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773944" y="3749570"/>
            <a:ext cx="30059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组：机械效率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1026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115190"/>
              </p:ext>
            </p:extLst>
          </p:nvPr>
        </p:nvGraphicFramePr>
        <p:xfrm>
          <a:off x="3825460" y="3629773"/>
          <a:ext cx="1144148" cy="1219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" r:id="rId3" imgW="1485900" imgH="406400" progId="Equation.DSMT4">
                  <p:embed/>
                </p:oleObj>
              </mc:Choice>
              <mc:Fallback>
                <p:oleObj r:id="rId3" imgW="1485900" imgH="4064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67476" b="200"/>
                      <a:stretch>
                        <a:fillRect/>
                      </a:stretch>
                    </p:blipFill>
                    <p:spPr bwMode="auto">
                      <a:xfrm>
                        <a:off x="3825460" y="3629773"/>
                        <a:ext cx="1144148" cy="12193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矩形 22"/>
          <p:cNvSpPr/>
          <p:nvPr/>
        </p:nvSpPr>
        <p:spPr>
          <a:xfrm>
            <a:off x="4211960" y="2893304"/>
            <a:ext cx="2786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W</a:t>
            </a:r>
            <a:r>
              <a:rPr lang="zh-CN" altLang="en-US" sz="2800" b="1" baseline="-30000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总</a:t>
            </a:r>
            <a:r>
              <a:rPr lang="en-US" altLang="zh-CN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=W</a:t>
            </a:r>
            <a:r>
              <a:rPr lang="zh-CN" altLang="en-US" sz="2800" b="1" baseline="-30000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有</a:t>
            </a:r>
            <a:r>
              <a:rPr lang="en-US" altLang="zh-CN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+W</a:t>
            </a:r>
            <a:r>
              <a:rPr lang="zh-CN" altLang="en-US" sz="2800" b="1" baseline="-30000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额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28735" y="5094172"/>
            <a:ext cx="25699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组：功率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06424" y="4906300"/>
                <a:ext cx="3125815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/>
                        </a:rPr>
                        <m:t>𝑷</m:t>
                      </m:r>
                      <m:r>
                        <a:rPr lang="en-US" altLang="zh-CN" sz="2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2800" b="1" i="1" smtClean="0">
                              <a:latin typeface="Cambria Math"/>
                            </a:rPr>
                            <m:t>𝑾</m:t>
                          </m:r>
                        </m:num>
                        <m:den>
                          <m:r>
                            <a:rPr lang="en-US" altLang="zh-CN" sz="2800" b="1" i="1" smtClean="0">
                              <a:latin typeface="Cambria Math"/>
                            </a:rPr>
                            <m:t>𝒕</m:t>
                          </m:r>
                        </m:den>
                      </m:f>
                      <m:r>
                        <a:rPr lang="en-US" altLang="zh-CN" sz="2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2800" b="1" i="1" smtClean="0">
                              <a:latin typeface="Cambria Math"/>
                            </a:rPr>
                            <m:t>𝑭𝒔</m:t>
                          </m:r>
                        </m:num>
                        <m:den>
                          <m:r>
                            <a:rPr lang="en-US" altLang="zh-CN" sz="2800" b="1" i="1">
                              <a:latin typeface="Cambria Math"/>
                            </a:rPr>
                            <m:t>𝒕</m:t>
                          </m:r>
                        </m:den>
                      </m:f>
                      <m:r>
                        <a:rPr lang="en-US" altLang="zh-CN" sz="2800" b="1" i="1" smtClean="0">
                          <a:latin typeface="Cambria Math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/>
                        </a:rPr>
                        <m:t>𝑭𝒗</m:t>
                      </m:r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424" y="4906300"/>
                <a:ext cx="3125815" cy="89896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660231" y="4906300"/>
            <a:ext cx="2376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</a:rPr>
              <a:t>（经验之谈：在题目中，出现的功率几乎都是总功率）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0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二、竖直省力滑轮组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323528" y="1892126"/>
            <a:ext cx="2819800" cy="1536873"/>
            <a:chOff x="1116060" y="1526785"/>
            <a:chExt cx="2210476" cy="1051193"/>
          </a:xfrm>
        </p:grpSpPr>
        <p:grpSp>
          <p:nvGrpSpPr>
            <p:cNvPr id="8" name="组合 7"/>
            <p:cNvGrpSpPr/>
            <p:nvPr/>
          </p:nvGrpSpPr>
          <p:grpSpPr>
            <a:xfrm>
              <a:off x="1116060" y="1526785"/>
              <a:ext cx="2210476" cy="1051193"/>
              <a:chOff x="993372" y="1131590"/>
              <a:chExt cx="2808312" cy="1335494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93372" y="1314956"/>
                <a:ext cx="2808312" cy="1152128"/>
              </a:xfrm>
              <a:prstGeom prst="rect">
                <a:avLst/>
              </a:prstGeom>
              <a:solidFill>
                <a:srgbClr val="D8BC9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 i="1">
                  <a:solidFill>
                    <a:srgbClr val="593B4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Adobe 宋体 Std L" pitchFamily="18" charset="-122"/>
                  <a:cs typeface="Times New Roman" pitchFamily="18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137388" y="1131590"/>
                <a:ext cx="2513734" cy="1152128"/>
              </a:xfrm>
              <a:prstGeom prst="rect">
                <a:avLst/>
              </a:prstGeom>
              <a:gradFill>
                <a:gsLst>
                  <a:gs pos="0">
                    <a:srgbClr val="F3AA3F"/>
                  </a:gs>
                  <a:gs pos="100000">
                    <a:srgbClr val="B57F2E"/>
                  </a:gs>
                </a:gsLst>
                <a:path path="circle">
                  <a:fillToRect l="50000" t="50000" r="50000" b="50000"/>
                </a:path>
              </a:gra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TextBox 7"/>
            <p:cNvSpPr txBox="1"/>
            <p:nvPr/>
          </p:nvSpPr>
          <p:spPr>
            <a:xfrm>
              <a:off x="1229418" y="1814502"/>
              <a:ext cx="1978608" cy="315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/>
                <a:t>（一）人提重物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Box 10"/>
          <p:cNvSpPr txBox="1"/>
          <p:nvPr/>
        </p:nvSpPr>
        <p:spPr>
          <a:xfrm>
            <a:off x="472416" y="3433057"/>
            <a:ext cx="23105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</a:t>
            </a:r>
            <a:r>
              <a:rPr lang="zh-CN" altLang="en-US" sz="2400" dirty="0" smtClean="0"/>
              <a:t>、纯理想情况</a:t>
            </a:r>
          </a:p>
          <a:p>
            <a:r>
              <a:rPr lang="en-US" altLang="zh-CN" sz="2400" dirty="0" smtClean="0"/>
              <a:t>2</a:t>
            </a:r>
            <a:r>
              <a:rPr lang="zh-CN" altLang="en-US" sz="2400" dirty="0" smtClean="0"/>
              <a:t>、不计摩擦及绳重，考虑动滑轮重</a:t>
            </a:r>
          </a:p>
          <a:p>
            <a:r>
              <a:rPr lang="en-US" altLang="zh-CN" sz="2400" dirty="0" smtClean="0"/>
              <a:t>3</a:t>
            </a:r>
            <a:r>
              <a:rPr lang="zh-CN" altLang="en-US" sz="2400" dirty="0" smtClean="0"/>
              <a:t>、实际情况</a:t>
            </a:r>
          </a:p>
          <a:p>
            <a:pPr marL="285750" indent="-285750">
              <a:lnSpc>
                <a:spcPct val="150000"/>
              </a:lnSpc>
            </a:pPr>
            <a:endParaRPr lang="zh-CN" altLang="en-US" sz="2400" dirty="0">
              <a:solidFill>
                <a:srgbClr val="0E0F0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143328" y="1951416"/>
            <a:ext cx="2788036" cy="1477584"/>
            <a:chOff x="3564110" y="1526785"/>
            <a:chExt cx="2210476" cy="1051193"/>
          </a:xfrm>
        </p:grpSpPr>
        <p:grpSp>
          <p:nvGrpSpPr>
            <p:cNvPr id="18" name="组合 17"/>
            <p:cNvGrpSpPr/>
            <p:nvPr/>
          </p:nvGrpSpPr>
          <p:grpSpPr>
            <a:xfrm>
              <a:off x="3564110" y="1526785"/>
              <a:ext cx="2210476" cy="1051193"/>
              <a:chOff x="993372" y="1131590"/>
              <a:chExt cx="2808312" cy="133549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93372" y="1314956"/>
                <a:ext cx="2808312" cy="1152128"/>
              </a:xfrm>
              <a:prstGeom prst="rect">
                <a:avLst/>
              </a:prstGeom>
              <a:solidFill>
                <a:srgbClr val="D8BC9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 i="1">
                  <a:solidFill>
                    <a:srgbClr val="593B4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Adobe 宋体 Std L" pitchFamily="18" charset="-122"/>
                  <a:cs typeface="Times New Roman" pitchFamily="18" charset="0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137388" y="1131590"/>
                <a:ext cx="2513734" cy="1152128"/>
              </a:xfrm>
              <a:prstGeom prst="rect">
                <a:avLst/>
              </a:prstGeom>
              <a:gradFill>
                <a:gsLst>
                  <a:gs pos="0">
                    <a:srgbClr val="F3AA3F"/>
                  </a:gs>
                  <a:gs pos="100000">
                    <a:srgbClr val="B57F2E"/>
                  </a:gs>
                </a:gsLst>
                <a:path path="circle">
                  <a:fillToRect l="50000" t="50000" r="50000" b="50000"/>
                </a:path>
              </a:gra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93B47"/>
                  </a:solidFill>
                </a:endParaRPr>
              </a:p>
            </p:txBody>
          </p:sp>
        </p:grpSp>
        <p:sp>
          <p:nvSpPr>
            <p:cNvPr id="19" name="TextBox 13"/>
            <p:cNvSpPr txBox="1"/>
            <p:nvPr/>
          </p:nvSpPr>
          <p:spPr>
            <a:xfrm>
              <a:off x="3910688" y="1826327"/>
              <a:ext cx="1512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31364" y="1968079"/>
            <a:ext cx="2601075" cy="1460921"/>
            <a:chOff x="6012160" y="1526785"/>
            <a:chExt cx="2210476" cy="1051193"/>
          </a:xfrm>
        </p:grpSpPr>
        <p:grpSp>
          <p:nvGrpSpPr>
            <p:cNvPr id="23" name="组合 22"/>
            <p:cNvGrpSpPr/>
            <p:nvPr/>
          </p:nvGrpSpPr>
          <p:grpSpPr>
            <a:xfrm>
              <a:off x="6012160" y="1526785"/>
              <a:ext cx="2210476" cy="1051193"/>
              <a:chOff x="993372" y="1131590"/>
              <a:chExt cx="2808312" cy="133549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993372" y="1314956"/>
                <a:ext cx="2808312" cy="1152128"/>
              </a:xfrm>
              <a:prstGeom prst="rect">
                <a:avLst/>
              </a:prstGeom>
              <a:solidFill>
                <a:srgbClr val="D8BC9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 i="1">
                  <a:solidFill>
                    <a:srgbClr val="593B4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Adobe 宋体 Std L" pitchFamily="18" charset="-122"/>
                  <a:cs typeface="Times New Roman" pitchFamily="18" charset="0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137388" y="1131590"/>
                <a:ext cx="2513734" cy="1152128"/>
              </a:xfrm>
              <a:prstGeom prst="rect">
                <a:avLst/>
              </a:prstGeom>
              <a:gradFill>
                <a:gsLst>
                  <a:gs pos="0">
                    <a:srgbClr val="F3AA3F"/>
                  </a:gs>
                  <a:gs pos="100000">
                    <a:srgbClr val="B57F2E"/>
                  </a:gs>
                </a:gsLst>
                <a:path path="circle">
                  <a:fillToRect l="50000" t="50000" r="50000" b="50000"/>
                </a:path>
              </a:gra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93B47"/>
                  </a:solidFill>
                </a:endParaRPr>
              </a:p>
            </p:txBody>
          </p:sp>
        </p:grpSp>
        <p:sp>
          <p:nvSpPr>
            <p:cNvPr id="24" name="TextBox 18"/>
            <p:cNvSpPr txBox="1"/>
            <p:nvPr/>
          </p:nvSpPr>
          <p:spPr>
            <a:xfrm>
              <a:off x="6361314" y="1826326"/>
              <a:ext cx="1512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3286304" y="2337168"/>
            <a:ext cx="2495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（二）人提自己</a:t>
            </a:r>
          </a:p>
        </p:txBody>
      </p:sp>
      <p:sp>
        <p:nvSpPr>
          <p:cNvPr id="33" name="矩形 32"/>
          <p:cNvSpPr/>
          <p:nvPr/>
        </p:nvSpPr>
        <p:spPr>
          <a:xfrm>
            <a:off x="6272871" y="2384373"/>
            <a:ext cx="17859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（三</a:t>
            </a:r>
            <a:r>
              <a:rPr lang="zh-CN" altLang="en-US" sz="2400" b="1" dirty="0" smtClean="0"/>
              <a:t>）其它</a:t>
            </a:r>
            <a:endParaRPr lang="zh-CN" altLang="en-US" sz="2400" b="1" dirty="0"/>
          </a:p>
        </p:txBody>
      </p:sp>
      <p:sp>
        <p:nvSpPr>
          <p:cNvPr id="2" name="矩形 1"/>
          <p:cNvSpPr/>
          <p:nvPr/>
        </p:nvSpPr>
        <p:spPr>
          <a:xfrm>
            <a:off x="6065992" y="3563801"/>
            <a:ext cx="2579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1</a:t>
            </a:r>
            <a:r>
              <a:rPr lang="zh-CN" altLang="en-US" sz="2400" dirty="0" smtClean="0"/>
              <a:t>、求天花板受力</a:t>
            </a:r>
            <a:endParaRPr lang="en-US" altLang="zh-CN" sz="2400" dirty="0" smtClean="0"/>
          </a:p>
          <a:p>
            <a:r>
              <a:rPr lang="en-US" altLang="zh-CN" sz="2400" dirty="0" smtClean="0"/>
              <a:t>2</a:t>
            </a:r>
            <a:r>
              <a:rPr lang="zh-CN" altLang="en-US" sz="2400" dirty="0" smtClean="0"/>
              <a:t>、竖直费力滑轮</a:t>
            </a:r>
            <a:endParaRPr lang="en-US" altLang="zh-CN" sz="2400" dirty="0" smtClean="0"/>
          </a:p>
          <a:p>
            <a:r>
              <a:rPr lang="en-US" altLang="zh-CN" sz="2400" dirty="0" smtClean="0"/>
              <a:t>3</a:t>
            </a:r>
            <a:r>
              <a:rPr lang="zh-CN" altLang="en-US" sz="2400" dirty="0" smtClean="0"/>
              <a:t>、复杂情况</a:t>
            </a:r>
            <a:endParaRPr lang="zh-CN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089555"/>
            <a:ext cx="4531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近十年天津中考只考过这种类型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下箭头 4"/>
          <p:cNvSpPr/>
          <p:nvPr/>
        </p:nvSpPr>
        <p:spPr>
          <a:xfrm>
            <a:off x="1424653" y="1551220"/>
            <a:ext cx="216024" cy="3409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34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57158" y="1214422"/>
            <a:ext cx="8301038" cy="898906"/>
          </a:xfrm>
        </p:spPr>
        <p:txBody>
          <a:bodyPr/>
          <a:lstStyle/>
          <a:p>
            <a:r>
              <a:rPr lang="zh-CN" altLang="en-US" sz="2400" dirty="0" smtClean="0"/>
              <a:t>（一）人提重物（</a:t>
            </a:r>
            <a:r>
              <a:rPr lang="en-US" altLang="zh-CN" sz="2400" dirty="0" smtClean="0"/>
              <a:t>n</a:t>
            </a:r>
            <a:r>
              <a:rPr lang="zh-CN" altLang="en-US" sz="2400" dirty="0" smtClean="0"/>
              <a:t>为与动滑轮接触绳子段数）</a:t>
            </a:r>
            <a:br>
              <a:rPr lang="zh-CN" altLang="en-US" sz="2400" dirty="0" smtClean="0"/>
            </a:br>
            <a:endParaRPr lang="zh-CN" altLang="en-US" sz="2400" dirty="0"/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28596" y="28572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二、竖直省力滑轮组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214414" y="1785926"/>
            <a:ext cx="63579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/>
              <a:t>1</a:t>
            </a:r>
            <a:r>
              <a:rPr lang="zh-CN" altLang="en-US" sz="2400" b="1" dirty="0"/>
              <a:t>、理想情况（</a:t>
            </a:r>
            <a:r>
              <a:rPr lang="zh-CN" altLang="en-US" sz="2400" b="1" dirty="0" smtClean="0"/>
              <a:t>不计</a:t>
            </a:r>
            <a:r>
              <a:rPr lang="zh-CN" altLang="en-US" sz="2400" b="1" dirty="0"/>
              <a:t>滑轮</a:t>
            </a:r>
            <a:r>
              <a:rPr lang="zh-CN" altLang="en-US" sz="2400" b="1" dirty="0" smtClean="0"/>
              <a:t>重</a:t>
            </a:r>
            <a:r>
              <a:rPr lang="zh-CN" altLang="en-US" sz="2400" b="1" dirty="0"/>
              <a:t>、绳重及摩擦）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714480" y="2500306"/>
          <a:ext cx="127317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7" name="公式" r:id="rId3" imgW="457002" imgH="393529" progId="Equation.3">
                  <p:embed/>
                </p:oleObj>
              </mc:Choice>
              <mc:Fallback>
                <p:oleObj name="公式" r:id="rId3" imgW="457002" imgH="393529" progId="Equation.3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480" y="2500306"/>
                        <a:ext cx="1273175" cy="1095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矩形 21"/>
          <p:cNvSpPr/>
          <p:nvPr/>
        </p:nvSpPr>
        <p:spPr>
          <a:xfrm>
            <a:off x="4644008" y="2702218"/>
            <a:ext cx="5649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∵</a:t>
            </a:r>
            <a:endParaRPr lang="zh-CN" altLang="en-US" sz="2800" dirty="0"/>
          </a:p>
        </p:txBody>
      </p:sp>
      <p:sp>
        <p:nvSpPr>
          <p:cNvPr id="23" name="矩形 22"/>
          <p:cNvSpPr/>
          <p:nvPr/>
        </p:nvSpPr>
        <p:spPr>
          <a:xfrm>
            <a:off x="4716016" y="437354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/>
              <a:t>∴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04900" y="4612290"/>
                <a:ext cx="1825884" cy="5675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900" y="4612290"/>
                <a:ext cx="1825884" cy="567528"/>
              </a:xfrm>
              <a:prstGeom prst="rect">
                <a:avLst/>
              </a:prstGeom>
              <a:blipFill rotWithShape="1">
                <a:blip r:embed="rId5"/>
                <a:stretch>
                  <a:fillRect b="-17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15164" y="3708116"/>
                <a:ext cx="23207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latin typeface="Cambria Math"/>
                        </a:rPr>
                        <m:t>𝑠</m:t>
                      </m:r>
                      <m:r>
                        <a:rPr lang="en-US" altLang="zh-CN" sz="32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3200" b="0" i="1" smtClean="0">
                          <a:latin typeface="Cambria Math"/>
                        </a:rPr>
                        <m:t>𝑛h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164" y="3708116"/>
                <a:ext cx="2320732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271672"/>
              </p:ext>
            </p:extLst>
          </p:nvPr>
        </p:nvGraphicFramePr>
        <p:xfrm>
          <a:off x="5408613" y="3956050"/>
          <a:ext cx="1143000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8" name="Equation" r:id="rId7" imgW="1485900" imgH="406400" progId="Equation.DSMT4">
                  <p:embed/>
                </p:oleObj>
              </mc:Choice>
              <mc:Fallback>
                <p:oleObj name="Equation" r:id="rId7" imgW="14859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67476" b="200"/>
                      <a:stretch>
                        <a:fillRect/>
                      </a:stretch>
                    </p:blipFill>
                    <p:spPr bwMode="auto">
                      <a:xfrm>
                        <a:off x="5408613" y="3956050"/>
                        <a:ext cx="1143000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6690423" y="4249722"/>
            <a:ext cx="881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600" b="1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= 1</a:t>
            </a:r>
            <a:endParaRPr lang="zh-CN" altLang="en-US" sz="36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4543396" y="2636911"/>
                <a:ext cx="2433240" cy="11770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zh-CN" sz="2800" i="1">
                              <a:latin typeface="Cambria Math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zh-CN" altLang="zh-CN" sz="2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latin typeface="Cambria Math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zh-CN" altLang="zh-CN" sz="2800" i="1">
                                    <a:latin typeface="Cambria Math"/>
                                  </a:rPr>
                                  <m:t>有</m:t>
                                </m:r>
                              </m:sub>
                            </m:sSub>
                            <m:r>
                              <a:rPr lang="en-US" altLang="zh-CN" sz="280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2800" i="1">
                                <a:latin typeface="Cambria Math"/>
                              </a:rPr>
                              <m:t>𝐺h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zh-CN" altLang="zh-CN" sz="2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latin typeface="Cambria Math"/>
                                  </a:rPr>
                                  <m:t>           </m:t>
                                </m:r>
                                <m:r>
                                  <a:rPr lang="en-US" altLang="zh-CN" sz="2800" i="1">
                                    <a:latin typeface="Cambria Math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zh-CN" altLang="zh-CN" sz="2800" i="1">
                                    <a:latin typeface="Cambria Math"/>
                                  </a:rPr>
                                  <m:t>总</m:t>
                                </m:r>
                              </m:sub>
                            </m:sSub>
                            <m:r>
                              <a:rPr lang="en-US" altLang="zh-CN" sz="280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2800" i="1">
                                <a:latin typeface="Cambria Math"/>
                              </a:rPr>
                              <m:t>𝐹𝑠</m:t>
                            </m:r>
                            <m:r>
                              <a:rPr lang="en-US" altLang="zh-CN" sz="280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2800" i="1">
                                <a:latin typeface="Cambria Math"/>
                              </a:rPr>
                              <m:t>𝐺h</m:t>
                            </m:r>
                          </m:e>
                        </m:mr>
                      </m:m>
                    </m:oMath>
                  </m:oMathPara>
                </a14:m>
                <a:endParaRPr lang="zh-CN" altLang="zh-CN" sz="28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396" y="2636911"/>
                <a:ext cx="2433240" cy="1177053"/>
              </a:xfrm>
              <a:prstGeom prst="rect">
                <a:avLst/>
              </a:prstGeom>
              <a:blipFill rotWithShape="1">
                <a:blip r:embed="rId9"/>
                <a:stretch>
                  <a:fillRect r="-350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30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2687073" cy="4271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265256"/>
              </p:ext>
            </p:extLst>
          </p:nvPr>
        </p:nvGraphicFramePr>
        <p:xfrm>
          <a:off x="3851920" y="3535040"/>
          <a:ext cx="1057151" cy="909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40" name="公式" r:id="rId4" imgW="457002" imgH="393529" progId="Equation.3">
                  <p:embed/>
                </p:oleObj>
              </mc:Choice>
              <mc:Fallback>
                <p:oleObj name="公式" r:id="rId4" imgW="457002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3535040"/>
                        <a:ext cx="1057151" cy="90951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箭头连接符 10"/>
          <p:cNvCxnSpPr/>
          <p:nvPr/>
        </p:nvCxnSpPr>
        <p:spPr>
          <a:xfrm flipV="1">
            <a:off x="1619672" y="2996704"/>
            <a:ext cx="0" cy="5763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1979712" y="2996704"/>
            <a:ext cx="72008" cy="5763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1799692" y="2996704"/>
            <a:ext cx="36004" cy="4322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1601670" y="3437549"/>
            <a:ext cx="396044" cy="3600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/>
          <p:cNvCxnSpPr/>
          <p:nvPr/>
        </p:nvCxnSpPr>
        <p:spPr>
          <a:xfrm>
            <a:off x="1799692" y="3617569"/>
            <a:ext cx="0" cy="132359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59632" y="294918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22795" y="262737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F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1997714" y="3194721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F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1924704" y="4563700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G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3275856" y="1089903"/>
                <a:ext cx="5184576" cy="3306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 smtClean="0"/>
                  <a:t>因为</a:t>
                </a:r>
                <a:r>
                  <a:rPr lang="zh-CN" altLang="en-US" sz="2000" b="1" dirty="0" smtClean="0">
                    <a:solidFill>
                      <a:srgbClr val="FF0000"/>
                    </a:solidFill>
                  </a:rPr>
                  <a:t>动滑轮</a:t>
                </a:r>
                <a:r>
                  <a:rPr lang="zh-CN" altLang="en-US" sz="2000" b="1" dirty="0" smtClean="0"/>
                  <a:t>连接着动力（人</a:t>
                </a:r>
                <a:r>
                  <a:rPr lang="zh-CN" altLang="en-US" sz="2000" b="1" dirty="0"/>
                  <a:t>手中</a:t>
                </a:r>
                <a:r>
                  <a:rPr lang="zh-CN" altLang="en-US" sz="2000" b="1" dirty="0" smtClean="0"/>
                  <a:t>的拉力）和被拉起的重物，所以我们选择</a:t>
                </a:r>
                <a:r>
                  <a:rPr lang="zh-CN" altLang="en-US" sz="2000" b="1" dirty="0" smtClean="0">
                    <a:solidFill>
                      <a:srgbClr val="FF0000"/>
                    </a:solidFill>
                  </a:rPr>
                  <a:t>动滑轮</a:t>
                </a:r>
                <a:r>
                  <a:rPr lang="zh-CN" altLang="en-US" sz="2000" b="1" dirty="0" smtClean="0"/>
                  <a:t>为</a:t>
                </a:r>
                <a:r>
                  <a:rPr lang="zh-CN" altLang="en-US" sz="2000" b="1" dirty="0" smtClean="0">
                    <a:solidFill>
                      <a:srgbClr val="FF0000"/>
                    </a:solidFill>
                  </a:rPr>
                  <a:t>研究对象</a:t>
                </a:r>
                <a:r>
                  <a:rPr lang="zh-CN" altLang="en-US" sz="2000" b="1" dirty="0" smtClean="0"/>
                  <a:t>，根据受力分析可知，有几段绳子接触了动滑轮，就有几个</a:t>
                </a:r>
                <a:r>
                  <a:rPr lang="en-US" altLang="zh-CN" sz="2000" b="1" dirty="0" smtClean="0"/>
                  <a:t>F</a:t>
                </a:r>
                <a:r>
                  <a:rPr lang="zh-CN" altLang="en-US" sz="2000" b="1" dirty="0" smtClean="0"/>
                  <a:t>与</a:t>
                </a:r>
                <a:r>
                  <a:rPr lang="en-US" altLang="zh-CN" sz="2000" b="1" dirty="0" smtClean="0"/>
                  <a:t>G</a:t>
                </a:r>
                <a:r>
                  <a:rPr lang="zh-CN" altLang="en-US" sz="2000" b="1" dirty="0" smtClean="0"/>
                  <a:t>与平衡（理由</a:t>
                </a:r>
                <a:r>
                  <a:rPr lang="en-US" altLang="zh-CN" sz="2000" b="1" dirty="0" smtClean="0"/>
                  <a:t>1</a:t>
                </a:r>
                <a:r>
                  <a:rPr lang="zh-CN" altLang="en-US" sz="2000" b="1" dirty="0" smtClean="0"/>
                  <a:t>：一根绷紧的绳子被滑轮组分成的若干段，每段绳子上的力都是相等的。理由</a:t>
                </a:r>
                <a:r>
                  <a:rPr lang="en-US" altLang="zh-CN" sz="2000" b="1" dirty="0" smtClean="0"/>
                  <a:t>2</a:t>
                </a:r>
                <a:r>
                  <a:rPr lang="zh-CN" altLang="en-US" sz="2000" b="1" dirty="0" smtClean="0"/>
                  <a:t>：处于静止或匀速直线运动的重物，受到的是平衡力）</a:t>
                </a:r>
                <a:endParaRPr lang="en-US" altLang="zh-CN" sz="2000" b="1" dirty="0" smtClean="0"/>
              </a:p>
              <a:p>
                <a:r>
                  <a:rPr lang="zh-CN" altLang="en-US" sz="2000" b="1" dirty="0" smtClean="0"/>
                  <a:t>所以，如图：</a:t>
                </a:r>
                <a:r>
                  <a:rPr lang="en-US" altLang="zh-CN" sz="2000" b="1" dirty="0" smtClean="0"/>
                  <a:t>3F=G</a:t>
                </a:r>
                <a:r>
                  <a:rPr lang="zh-CN" altLang="en-US" sz="2000" b="1" dirty="0" smtClean="0"/>
                  <a:t>，于是</a:t>
                </a:r>
                <a:r>
                  <a:rPr lang="en-US" altLang="zh-CN" sz="2000" b="1" dirty="0" smtClean="0"/>
                  <a:t>F=</a:t>
                </a:r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000" b="1" i="1">
                            <a:latin typeface="Cambria Math"/>
                          </a:rPr>
                          <m:t>𝑮</m:t>
                        </m:r>
                      </m:num>
                      <m:den>
                        <m:r>
                          <a:rPr lang="en-US" altLang="zh-CN" sz="2000" b="1" i="1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zh-CN" altLang="en-US" sz="2000" b="1" dirty="0" smtClean="0"/>
                  <a:t>，于是就得到了：</a:t>
                </a:r>
                <a:endParaRPr lang="zh-CN" altLang="zh-CN" sz="2000" b="1" dirty="0"/>
              </a:p>
              <a:p>
                <a:endParaRPr lang="zh-CN" altLang="en-US" sz="2000" dirty="0"/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1089903"/>
                <a:ext cx="5184576" cy="3306931"/>
              </a:xfrm>
              <a:prstGeom prst="rect">
                <a:avLst/>
              </a:prstGeom>
              <a:blipFill rotWithShape="1">
                <a:blip r:embed="rId6"/>
                <a:stretch>
                  <a:fillRect l="-1175" t="-923" r="-9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3275856" y="4403824"/>
            <a:ext cx="5328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重物上升</a:t>
            </a:r>
            <a:r>
              <a:rPr lang="en-US" altLang="zh-CN" sz="2000" b="1" dirty="0" smtClean="0"/>
              <a:t>h</a:t>
            </a:r>
            <a:r>
              <a:rPr lang="zh-CN" altLang="en-US" sz="2000" b="1" dirty="0" smtClean="0"/>
              <a:t>，则动滑轮也要随着上升</a:t>
            </a:r>
            <a:r>
              <a:rPr lang="en-US" altLang="zh-CN" sz="2000" b="1" dirty="0" smtClean="0"/>
              <a:t>h</a:t>
            </a:r>
            <a:r>
              <a:rPr lang="zh-CN" altLang="en-US" sz="2000" b="1" dirty="0" smtClean="0"/>
              <a:t>，每段与它接触的绳子也随之上升</a:t>
            </a:r>
            <a:r>
              <a:rPr lang="en-US" altLang="zh-CN" sz="2000" b="1" dirty="0" smtClean="0"/>
              <a:t>h</a:t>
            </a:r>
            <a:r>
              <a:rPr lang="zh-CN" altLang="en-US" sz="2000" b="1" dirty="0" smtClean="0"/>
              <a:t>，于是绳子自由端就移动了</a:t>
            </a:r>
            <a:r>
              <a:rPr lang="en-US" altLang="zh-CN" sz="2000" b="1" dirty="0" err="1" smtClean="0"/>
              <a:t>nh</a:t>
            </a:r>
            <a:r>
              <a:rPr lang="zh-CN" altLang="en-US" sz="2000" b="1" dirty="0" smtClean="0"/>
              <a:t>，所以</a:t>
            </a:r>
            <a:r>
              <a:rPr lang="en-US" altLang="zh-CN" sz="2000" b="1" dirty="0" smtClean="0"/>
              <a:t>s=</a:t>
            </a:r>
            <a:r>
              <a:rPr lang="en-US" altLang="zh-CN" sz="2000" b="1" dirty="0" err="1" smtClean="0"/>
              <a:t>nh</a:t>
            </a:r>
            <a:r>
              <a:rPr lang="zh-CN" altLang="en-US" sz="2000" b="1" dirty="0" smtClean="0"/>
              <a:t>，这是一个线段和的关系，等式两边同时除以时间，就可以得到</a:t>
            </a:r>
            <a:endParaRPr lang="zh-CN" alt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6588224" y="5711404"/>
                <a:ext cx="1598771" cy="488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000" b="1" i="1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zh-CN" altLang="zh-CN" sz="2000" b="1" i="1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000" b="1" i="1">
                          <a:latin typeface="Cambria Math"/>
                        </a:rPr>
                        <m:t>=</m:t>
                      </m:r>
                      <m:r>
                        <a:rPr lang="en-US" altLang="zh-CN" sz="2000" b="1" i="1">
                          <a:latin typeface="Cambria Math"/>
                        </a:rPr>
                        <m:t>𝒏</m:t>
                      </m:r>
                      <m:sSub>
                        <m:sSubPr>
                          <m:ctrlPr>
                            <a:rPr lang="zh-CN" altLang="zh-CN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000" b="1" i="1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zh-CN" altLang="zh-CN" sz="2000" b="1" i="1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711404"/>
                <a:ext cx="1598771" cy="488275"/>
              </a:xfrm>
              <a:prstGeom prst="rect">
                <a:avLst/>
              </a:prstGeom>
              <a:blipFill rotWithShape="1">
                <a:blip r:embed="rId7"/>
                <a:stretch>
                  <a:fillRect b="-1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329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 smtClean="0"/>
              <a:t>提两点要求：</a:t>
            </a:r>
            <a:endParaRPr lang="en-US" altLang="zh-CN" sz="3200" dirty="0" smtClean="0"/>
          </a:p>
          <a:p>
            <a:pPr marL="0" indent="0">
              <a:buNone/>
            </a:pPr>
            <a:r>
              <a:rPr lang="en-US" altLang="zh-CN" sz="3200" dirty="0" smtClean="0"/>
              <a:t>1</a:t>
            </a:r>
            <a:r>
              <a:rPr lang="zh-CN" altLang="en-US" sz="3200" dirty="0" smtClean="0"/>
              <a:t>、注意每道计算题中</a:t>
            </a:r>
            <a:r>
              <a:rPr lang="zh-CN" altLang="en-US" sz="3200" dirty="0" smtClean="0">
                <a:solidFill>
                  <a:srgbClr val="FF0000"/>
                </a:solidFill>
              </a:rPr>
              <a:t>红色标记</a:t>
            </a:r>
            <a:r>
              <a:rPr lang="zh-CN" altLang="en-US" sz="3200" dirty="0" smtClean="0"/>
              <a:t>的信息，它决定了滑轮组属于哪种情况（理想还是实际），也就决定了拉力和机械效率的某些公式是否可用。</a:t>
            </a:r>
            <a:endParaRPr lang="en-US" altLang="zh-CN" sz="3200" dirty="0" smtClean="0"/>
          </a:p>
          <a:p>
            <a:pPr marL="0" indent="0">
              <a:buNone/>
            </a:pPr>
            <a:r>
              <a:rPr lang="en-US" altLang="zh-CN" sz="3200" dirty="0" smtClean="0"/>
              <a:t>2</a:t>
            </a:r>
            <a:r>
              <a:rPr lang="zh-CN" altLang="en-US" sz="3200" dirty="0" smtClean="0"/>
              <a:t>、在老师读题的过程中，请同学们在纸上列出已知量和所求量，然后再进行解题。</a:t>
            </a:r>
            <a:endParaRPr lang="zh-CN" altLang="en-US" sz="32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马上就要进入实战模式啦！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429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541716"/>
          </a:xfrm>
        </p:spPr>
        <p:txBody>
          <a:bodyPr/>
          <a:lstStyle/>
          <a:p>
            <a:r>
              <a:rPr lang="zh-CN" altLang="en-US" dirty="0" smtClean="0"/>
              <a:t>例（理想情况较基础，近十年中考中仅此一次）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1214422"/>
            <a:ext cx="51435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2018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年</a:t>
            </a:r>
            <a:r>
              <a:rPr lang="zh-CN" altLang="en-US" sz="2800" dirty="0">
                <a:latin typeface="宋体" pitchFamily="2" charset="-122"/>
                <a:ea typeface="宋体" pitchFamily="2" charset="-122"/>
                <a:cs typeface="Times New Roman" pitchFamily="18" charset="0"/>
              </a:rPr>
              <a:t>天津中考</a:t>
            </a:r>
            <a:r>
              <a:rPr lang="en-US" altLang="zh-CN" sz="2800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18</a:t>
            </a:r>
            <a:r>
              <a:rPr lang="zh-CN" altLang="en-US" sz="2800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题第二空（</a:t>
            </a:r>
            <a:r>
              <a:rPr lang="en-US" altLang="zh-CN" sz="2800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2</a:t>
            </a:r>
            <a:r>
              <a:rPr lang="zh-CN" altLang="en-US" sz="2800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分）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cs typeface="Times New Roman" pitchFamily="18" charset="0"/>
              </a:rPr>
              <a:t>利用</a:t>
            </a:r>
            <a:r>
              <a:rPr lang="zh-CN" altLang="en-US" sz="2800" b="1" dirty="0" smtClean="0">
                <a:latin typeface="+mn-ea"/>
              </a:rPr>
              <a:t>图</a:t>
            </a:r>
            <a:r>
              <a:rPr lang="en-US" altLang="zh-CN" sz="2800" b="1" dirty="0">
                <a:latin typeface="+mn-ea"/>
              </a:rPr>
              <a:t>15</a:t>
            </a:r>
            <a:r>
              <a:rPr lang="zh-CN" altLang="en-US" sz="2800" b="1" dirty="0">
                <a:latin typeface="+mn-ea"/>
              </a:rPr>
              <a:t>中的滑轮组匀速提升</a:t>
            </a:r>
            <a:r>
              <a:rPr lang="en-US" altLang="zh-CN" sz="2800" b="1" dirty="0">
                <a:latin typeface="+mn-ea"/>
              </a:rPr>
              <a:t>900N</a:t>
            </a:r>
            <a:r>
              <a:rPr lang="zh-CN" altLang="en-US" sz="2800" b="1" dirty="0">
                <a:latin typeface="+mn-ea"/>
              </a:rPr>
              <a:t>的重物时，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若忽略滑轮自重、绳重及摩擦</a:t>
            </a:r>
            <a:r>
              <a:rPr lang="zh-CN" altLang="en-US" sz="2800" b="1" dirty="0">
                <a:latin typeface="+mn-ea"/>
              </a:rPr>
              <a:t>，人对绳的最小拉力</a:t>
            </a:r>
            <a:r>
              <a:rPr lang="zh-CN" altLang="en-US" sz="2800" b="1" dirty="0" smtClean="0">
                <a:latin typeface="+mn-ea"/>
              </a:rPr>
              <a:t>为</a:t>
            </a:r>
            <a:r>
              <a:rPr lang="zh-CN" altLang="en-US" sz="2800" b="1" u="sng" dirty="0" smtClean="0">
                <a:latin typeface="+mn-ea"/>
              </a:rPr>
              <a:t>            </a:t>
            </a:r>
            <a:r>
              <a:rPr lang="en-US" altLang="zh-CN" sz="2800" b="1" dirty="0" smtClean="0">
                <a:latin typeface="+mn-ea"/>
              </a:rPr>
              <a:t>N</a:t>
            </a:r>
            <a:r>
              <a:rPr lang="zh-CN" altLang="en-US" sz="2800" b="1" dirty="0" smtClean="0">
                <a:latin typeface="+mn-ea"/>
              </a:rPr>
              <a:t>。</a:t>
            </a:r>
            <a:endParaRPr lang="zh-CN" altLang="en-US" sz="2800" b="1" dirty="0">
              <a:latin typeface="+mn-ea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714" y="1628800"/>
            <a:ext cx="267242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0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10696710" cy="2812605"/>
          </a:xfrm>
        </p:spPr>
      </p:pic>
    </p:spTree>
    <p:extLst>
      <p:ext uri="{BB962C8B-B14F-4D97-AF65-F5344CB8AC3E}">
        <p14:creationId xmlns:p14="http://schemas.microsoft.com/office/powerpoint/2010/main" val="133989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57158" y="1214422"/>
            <a:ext cx="8301038" cy="898906"/>
          </a:xfrm>
        </p:spPr>
        <p:txBody>
          <a:bodyPr/>
          <a:lstStyle/>
          <a:p>
            <a:r>
              <a:rPr lang="zh-CN" altLang="en-US" sz="2400" dirty="0" smtClean="0"/>
              <a:t>（一）人提重物（</a:t>
            </a:r>
            <a:r>
              <a:rPr lang="en-US" altLang="zh-CN" sz="2400" b="0" dirty="0" smtClean="0"/>
              <a:t>n</a:t>
            </a:r>
            <a:r>
              <a:rPr lang="zh-CN" altLang="en-US" sz="2400" dirty="0" smtClean="0"/>
              <a:t>为与动滑轮接触绳子段数）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zh-CN" altLang="en-US" dirty="0"/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28596" y="28572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二、竖直省力滑轮组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214414" y="1785926"/>
            <a:ext cx="63579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n-ea"/>
              </a:rPr>
              <a:t>2</a:t>
            </a:r>
            <a:r>
              <a:rPr lang="zh-CN" altLang="en-US" sz="2400" b="1" dirty="0" smtClean="0">
                <a:latin typeface="+mn-ea"/>
              </a:rPr>
              <a:t>、不计摩擦及绳重，要考虑动滑轮重</a:t>
            </a:r>
            <a:endParaRPr lang="zh-CN" altLang="en-US" sz="2400" b="1" dirty="0">
              <a:latin typeface="+mn-ea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85852" y="2357430"/>
          <a:ext cx="2370137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7" name="公式" r:id="rId3" imgW="850531" imgH="418918" progId="Equation.3">
                  <p:embed/>
                </p:oleObj>
              </mc:Choice>
              <mc:Fallback>
                <p:oleObj name="公式" r:id="rId3" imgW="850531" imgH="418918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52" y="2357430"/>
                        <a:ext cx="2370137" cy="1166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1214414" y="3929066"/>
          <a:ext cx="3001963" cy="130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8" name="公式" r:id="rId5" imgW="1079500" imgH="469900" progId="Equation.3">
                  <p:embed/>
                </p:oleObj>
              </mc:Choice>
              <mc:Fallback>
                <p:oleObj name="公式" r:id="rId5" imgW="1079500" imgH="469900" progId="Equation.3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3929066"/>
                        <a:ext cx="3001963" cy="130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5"/>
          <p:cNvGrpSpPr>
            <a:grpSpLocks/>
          </p:cNvGrpSpPr>
          <p:nvPr/>
        </p:nvGrpSpPr>
        <p:grpSpPr bwMode="auto">
          <a:xfrm>
            <a:off x="4328038" y="3804105"/>
            <a:ext cx="4133191" cy="1387163"/>
            <a:chOff x="130" y="0"/>
            <a:chExt cx="1649" cy="813"/>
          </a:xfrm>
        </p:grpSpPr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1065" y="411"/>
              <a:ext cx="714" cy="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14" y="0"/>
              <a:ext cx="205" cy="37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6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</a:rPr>
                <a:t>G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30" y="437"/>
              <a:ext cx="455" cy="37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800" i="1" dirty="0">
                  <a:solidFill>
                    <a:srgbClr val="FF0000"/>
                  </a:solidFill>
                  <a:latin typeface="Times New Roman" pitchFamily="18" charset="0"/>
                </a:rPr>
                <a:t> </a:t>
              </a:r>
              <a:r>
                <a:rPr lang="en-US" altLang="zh-CN" sz="36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  F</a:t>
              </a:r>
            </a:p>
          </p:txBody>
        </p:sp>
      </p:grpSp>
      <p:grpSp>
        <p:nvGrpSpPr>
          <p:cNvPr id="19" name="Group 27"/>
          <p:cNvGrpSpPr>
            <a:grpSpLocks/>
          </p:cNvGrpSpPr>
          <p:nvPr/>
        </p:nvGrpSpPr>
        <p:grpSpPr bwMode="auto">
          <a:xfrm>
            <a:off x="4247379" y="3714752"/>
            <a:ext cx="4600773" cy="1539875"/>
            <a:chOff x="-1332" y="0"/>
            <a:chExt cx="3061" cy="970"/>
          </a:xfrm>
        </p:grpSpPr>
        <p:sp>
          <p:nvSpPr>
            <p:cNvPr id="25" name="Text Box 28"/>
            <p:cNvSpPr txBox="1">
              <a:spLocks noChangeArrowheads="1"/>
            </p:cNvSpPr>
            <p:nvPr/>
          </p:nvSpPr>
          <p:spPr bwMode="auto">
            <a:xfrm>
              <a:off x="-162" y="327"/>
              <a:ext cx="43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b="1" dirty="0">
                  <a:latin typeface="Times New Roman" pitchFamily="18" charset="0"/>
                  <a:ea typeface="楷体_GB2312" pitchFamily="49" charset="-122"/>
                </a:rPr>
                <a:t>=</a:t>
              </a:r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>
              <a:off x="-1332" y="543"/>
              <a:ext cx="983" cy="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square">
              <a:spAutoFit/>
            </a:bodyPr>
            <a:lstStyle/>
            <a:p>
              <a:endParaRPr lang="zh-CN" altLang="en-US"/>
            </a:p>
          </p:txBody>
        </p:sp>
        <p:sp>
          <p:nvSpPr>
            <p:cNvPr id="27" name="Rectangle 30"/>
            <p:cNvSpPr>
              <a:spLocks noChangeArrowheads="1"/>
            </p:cNvSpPr>
            <p:nvPr/>
          </p:nvSpPr>
          <p:spPr bwMode="auto">
            <a:xfrm>
              <a:off x="529" y="0"/>
              <a:ext cx="388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4000" b="1" dirty="0">
                  <a:latin typeface="Times New Roman" pitchFamily="18" charset="0"/>
                </a:rPr>
                <a:t>G</a:t>
              </a:r>
              <a:endParaRPr lang="zh-CN" altLang="en-US" sz="4000" b="1" baseline="-25000" dirty="0">
                <a:latin typeface="Times New Roman" pitchFamily="18" charset="0"/>
              </a:endParaRPr>
            </a:p>
          </p:txBody>
        </p:sp>
        <p:sp>
          <p:nvSpPr>
            <p:cNvPr id="28" name="Rectangle 31"/>
            <p:cNvSpPr>
              <a:spLocks noChangeArrowheads="1"/>
            </p:cNvSpPr>
            <p:nvPr/>
          </p:nvSpPr>
          <p:spPr bwMode="auto">
            <a:xfrm>
              <a:off x="335" y="528"/>
              <a:ext cx="139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4000" b="1" dirty="0">
                  <a:latin typeface="Times New Roman" pitchFamily="18" charset="0"/>
                </a:rPr>
                <a:t>G+G</a:t>
              </a:r>
              <a:r>
                <a:rPr lang="zh-CN" altLang="en-US" sz="4000" b="1" baseline="-25000" dirty="0">
                  <a:latin typeface="Times New Roman" pitchFamily="18" charset="0"/>
                </a:rPr>
                <a:t>动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835696" y="5254627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1</a:t>
            </a:r>
            <a:endParaRPr lang="zh-CN" altLang="en-US" sz="3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059832" y="525462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2</a:t>
            </a:r>
            <a:endParaRPr lang="zh-CN" altLang="en-US" sz="3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711642" y="526533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3</a:t>
            </a:r>
            <a:endParaRPr lang="zh-CN" altLang="en-US" sz="3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884816" y="5254627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4</a:t>
            </a:r>
            <a:endParaRPr lang="zh-CN" altLang="en-US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40556" y="2564904"/>
                <a:ext cx="21156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latin typeface="Cambria Math"/>
                        </a:rPr>
                        <m:t>𝑠</m:t>
                      </m:r>
                      <m:r>
                        <a:rPr lang="en-US" altLang="zh-CN" sz="32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3200" b="0" i="1" smtClean="0">
                          <a:latin typeface="Cambria Math"/>
                        </a:rPr>
                        <m:t>𝑛h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556" y="2564904"/>
                <a:ext cx="2115620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475930" y="2582151"/>
                <a:ext cx="1825884" cy="5675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930" y="2582151"/>
                <a:ext cx="1825884" cy="567528"/>
              </a:xfrm>
              <a:prstGeom prst="rect">
                <a:avLst/>
              </a:prstGeom>
              <a:blipFill rotWithShape="1">
                <a:blip r:embed="rId8"/>
                <a:stretch>
                  <a:fillRect b="-17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30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例（</a:t>
            </a:r>
            <a:r>
              <a:rPr lang="en-US" altLang="zh-CN" dirty="0" smtClean="0"/>
              <a:t>C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</a:t>
            </a:r>
            <a:r>
              <a:rPr lang="zh-CN" altLang="en-US" dirty="0" smtClean="0"/>
              <a:t>两选项利用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dirty="0" smtClean="0"/>
              <a:t>公式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求解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072330" y="42860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+mn-ea"/>
              </a:rPr>
              <a:t>不计摩擦及绳重</a:t>
            </a:r>
            <a:endParaRPr lang="zh-CN" altLang="en-US" dirty="0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1357290" y="3643314"/>
          <a:ext cx="1772011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27" name="Equation" r:id="rId3" imgW="1079032" imgH="393529" progId="Equation.DSMT4">
                  <p:embed/>
                </p:oleObj>
              </mc:Choice>
              <mc:Fallback>
                <p:oleObj name="Equation" r:id="rId3" imgW="1079032" imgH="393529" progId="Equation.DSMT4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3643314"/>
                        <a:ext cx="1772011" cy="642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4643438" y="3500438"/>
          <a:ext cx="1446184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28" name="Equation" r:id="rId5" imgW="787058" imgH="393529" progId="Equation.DSMT4">
                  <p:embed/>
                </p:oleObj>
              </mc:Choice>
              <mc:Fallback>
                <p:oleObj name="Equation" r:id="rId5" imgW="787058" imgH="393529" progId="Equation.DSMT4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500438"/>
                        <a:ext cx="1446184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1500166" y="4429132"/>
          <a:ext cx="1315108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29" name="Equation" r:id="rId7" imgW="774364" imgH="418918" progId="Equation.DSMT4">
                  <p:embed/>
                </p:oleObj>
              </mc:Choice>
              <mc:Fallback>
                <p:oleObj name="Equation" r:id="rId7" imgW="774364" imgH="418918" progId="Equation.DSMT4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66" y="4429132"/>
                        <a:ext cx="1315108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4643438" y="4357694"/>
          <a:ext cx="928693" cy="785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30" name="Equation" r:id="rId9" imgW="495085" imgH="418918" progId="Equation.DSMT4">
                  <p:embed/>
                </p:oleObj>
              </mc:Choice>
              <mc:Fallback>
                <p:oleObj name="Equation" r:id="rId9" imgW="495085" imgH="418918" progId="Equation.DSMT4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357694"/>
                        <a:ext cx="928693" cy="7858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5" name="图片 60" descr="莲山课件(www.5ykj.com)--教育资源门户，提供试卷、教案、课件、论文、素材及各类教学资源下载！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29520" y="1142984"/>
            <a:ext cx="1428760" cy="2815906"/>
          </a:xfrm>
          <a:prstGeom prst="rect">
            <a:avLst/>
          </a:prstGeom>
          <a:noFill/>
        </p:spPr>
      </p:pic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428596" y="1142984"/>
            <a:ext cx="664373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2016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年天津中考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12.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分）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某建筑工地上，工人师傅用滑轮组和桶组成的装置将水泥从地面匀速运至楼上，如图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6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所示。若水泥重为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kumimoji="0" lang="en-US" altLang="zh-CN" sz="2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0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，桶重为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kumimoji="0" lang="en-US" altLang="zh-CN" sz="2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，动滑轮</a:t>
            </a:r>
            <a:r>
              <a:rPr lang="zh-CN" altLang="en-US" sz="2400" b="1" dirty="0">
                <a:solidFill>
                  <a:srgbClr val="000000"/>
                </a:solidFill>
                <a:latin typeface="+mn-ea"/>
                <a:cs typeface="Times New Roman" pitchFamily="18" charset="0"/>
              </a:rPr>
              <a:t>重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为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kumimoji="0" lang="en-US" altLang="zh-CN" sz="2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，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不计绳重和摩擦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，此过程中该装置的机械效率为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η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，则工人师傅作用在绳子自由端的拉力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itchFamily="18" charset="0"/>
              </a:rPr>
              <a:t>为（      ）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928662" y="3714752"/>
            <a:ext cx="785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</a:t>
            </a:r>
            <a:r>
              <a:rPr kumimoji="0" lang="zh-CN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．</a:t>
            </a:r>
            <a:endParaRPr kumimoji="0" lang="zh-C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4143372" y="3500438"/>
            <a:ext cx="5000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endParaRPr kumimoji="0" lang="en-US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宋体" pitchFamily="2" charset="-122"/>
              </a:rPr>
              <a:t>B.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928662" y="4500570"/>
            <a:ext cx="7143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</a:t>
            </a:r>
            <a:r>
              <a:rPr kumimoji="0" lang="zh-CN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．</a:t>
            </a:r>
            <a:endParaRPr kumimoji="0" lang="zh-C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4214810" y="4500570"/>
            <a:ext cx="10001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．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0" y="2076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80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340768"/>
            <a:ext cx="1053834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84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072330" y="42860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+mn-ea"/>
              </a:rPr>
              <a:t>不计摩擦及绳重</a:t>
            </a:r>
            <a:endParaRPr lang="zh-CN" altLang="en-US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571472" y="1285860"/>
            <a:ext cx="550072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2012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年天津中考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24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．（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6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分）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如图所示，工人利用滑轮组将沙子从地面提升到距地面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6m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高的三楼，沙子的质量为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50kg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，装沙子的桶的质量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8kg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，动滑轮的质量为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2kg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，工人匀速拉绳子的力为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300N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（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忽略摩擦和绳重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取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10N/kg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求：（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）工人做的总功；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        （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）工人做的额外功．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37889" name="Picture24" descr="菁优网：http://www.jyeoo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357298"/>
            <a:ext cx="2304172" cy="30003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71600" y="4869160"/>
            <a:ext cx="5243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没涉及机械效率，只是考查了对三个功的理解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0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8424936" cy="4957635"/>
          </a:xfrm>
        </p:spPr>
      </p:pic>
    </p:spTree>
    <p:extLst>
      <p:ext uri="{BB962C8B-B14F-4D97-AF65-F5344CB8AC3E}">
        <p14:creationId xmlns:p14="http://schemas.microsoft.com/office/powerpoint/2010/main" val="195355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541716"/>
          </a:xfrm>
        </p:spPr>
        <p:txBody>
          <a:bodyPr/>
          <a:lstStyle/>
          <a:p>
            <a:r>
              <a:rPr lang="zh-CN" altLang="en-US" dirty="0" smtClean="0"/>
              <a:t>例 （利用</a:t>
            </a:r>
            <a:r>
              <a:rPr lang="en-US" altLang="zh-CN" b="0" dirty="0" smtClean="0"/>
              <a:t>P=</a:t>
            </a:r>
            <a:r>
              <a:rPr lang="en-US" altLang="zh-CN" b="0" dirty="0" err="1" smtClean="0"/>
              <a:t>Fv</a:t>
            </a:r>
            <a:r>
              <a:rPr lang="zh-CN" altLang="en-US" dirty="0" smtClean="0"/>
              <a:t>和</a:t>
            </a:r>
            <a:r>
              <a:rPr lang="en-US" altLang="zh-CN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dirty="0"/>
              <a:t>公式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/>
              <a:t>、</a:t>
            </a:r>
            <a:r>
              <a:rPr lang="en-US" altLang="zh-CN" b="0" dirty="0" smtClean="0"/>
              <a:t>4</a:t>
            </a:r>
            <a:r>
              <a:rPr lang="zh-CN" altLang="en-US" b="0" dirty="0" smtClean="0"/>
              <a:t>求解）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zh-CN" altLang="en-US" b="0" dirty="0"/>
          </a:p>
        </p:txBody>
      </p:sp>
      <p:sp>
        <p:nvSpPr>
          <p:cNvPr id="4" name="矩形 3"/>
          <p:cNvSpPr/>
          <p:nvPr/>
        </p:nvSpPr>
        <p:spPr>
          <a:xfrm>
            <a:off x="7072330" y="42860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+mn-ea"/>
              </a:rPr>
              <a:t>不计摩擦及绳重</a:t>
            </a:r>
            <a:endParaRPr lang="zh-CN" altLang="en-US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43083" y="1268760"/>
            <a:ext cx="6336704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33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如图，滑轮组提升重为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＝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300N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的重物，当重物以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0.5m/s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的速度匀速上升时，拉力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的功率是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200W 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，（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itchFamily="18" charset="0"/>
              </a:rPr>
              <a:t>忽略摩擦和绳重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）。求：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 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）滑轮组的机械效率是多少？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 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）若用此滑轮组提升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G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＝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400N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的重物时，滑轮组的机械效率？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38914" name="Picture 2" descr="1002"/>
          <p:cNvPicPr>
            <a:picLocks noChangeAspect="1" noChangeArrowheads="1"/>
          </p:cNvPicPr>
          <p:nvPr/>
        </p:nvPicPr>
        <p:blipFill>
          <a:blip r:embed="rId2">
            <a:lum bright="-48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9" t="8154" r="12001" b="10374"/>
          <a:stretch>
            <a:fillRect/>
          </a:stretch>
        </p:blipFill>
        <p:spPr bwMode="auto">
          <a:xfrm>
            <a:off x="6836349" y="1268760"/>
            <a:ext cx="1476655" cy="440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1293" y="5199476"/>
                <a:ext cx="6624736" cy="1053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rgbClr val="FF0000"/>
                    </a:solidFill>
                  </a:rPr>
                  <a:t>容易混淆的是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物</m:t>
                        </m:r>
                      </m:sub>
                    </m:sSub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与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自</m:t>
                        </m:r>
                      </m:sub>
                    </m:sSub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，</m:t>
                    </m:r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还有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𝑷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总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𝑭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自</m:t>
                        </m:r>
                      </m:sub>
                    </m:sSub>
                  </m:oMath>
                </a14:m>
                <a:endParaRPr lang="en-US" altLang="zh-CN" sz="2400" b="1" dirty="0" smtClean="0">
                  <a:solidFill>
                    <a:srgbClr val="FF0000"/>
                  </a:solidFill>
                </a:endParaRPr>
              </a:p>
              <a:p>
                <a:r>
                  <a:rPr lang="zh-CN" altLang="en-US" sz="2400" b="1" dirty="0" smtClean="0">
                    <a:solidFill>
                      <a:srgbClr val="FF0000"/>
                    </a:solidFill>
                  </a:rPr>
                  <a:t>想求得改变后的</a:t>
                </a:r>
                <a:r>
                  <a:rPr lang="en-US" altLang="zh-CN" sz="2400" b="1" dirty="0" smtClean="0">
                    <a:solidFill>
                      <a:srgbClr val="000099"/>
                    </a:solidFill>
                    <a:latin typeface="黑体" pitchFamily="49" charset="-122"/>
                    <a:ea typeface="黑体" pitchFamily="49" charset="-122"/>
                    <a:sym typeface="Symbol" pitchFamily="18" charset="2"/>
                  </a:rPr>
                  <a:t>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</a:rPr>
                  <a:t>，就需求出不变的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𝑮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动</m:t>
                        </m:r>
                      </m:sub>
                    </m:sSub>
                  </m:oMath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93" y="5199476"/>
                <a:ext cx="6624736" cy="1053430"/>
              </a:xfrm>
              <a:prstGeom prst="rect">
                <a:avLst/>
              </a:prstGeom>
              <a:blipFill rotWithShape="1">
                <a:blip r:embed="rId3"/>
                <a:stretch>
                  <a:fillRect l="-1473" t="-4046" b="-7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0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08720"/>
            <a:ext cx="6056093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4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57158" y="1214422"/>
            <a:ext cx="8301038" cy="898906"/>
          </a:xfrm>
        </p:spPr>
        <p:txBody>
          <a:bodyPr/>
          <a:lstStyle/>
          <a:p>
            <a:r>
              <a:rPr lang="zh-CN" altLang="en-US" sz="2400" dirty="0" smtClean="0"/>
              <a:t>（一）人提重物（</a:t>
            </a:r>
            <a:r>
              <a:rPr lang="en-US" altLang="zh-CN" sz="2400" b="0" dirty="0" smtClean="0"/>
              <a:t>n</a:t>
            </a:r>
            <a:r>
              <a:rPr lang="zh-CN" altLang="en-US" sz="2400" dirty="0" smtClean="0"/>
              <a:t>为与动滑轮接触绳子段数）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zh-CN" altLang="en-US" dirty="0"/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28596" y="28572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二、竖直省力滑轮组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071538" y="1785926"/>
            <a:ext cx="7215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+mn-ea"/>
              </a:rPr>
              <a:t>3</a:t>
            </a:r>
            <a:r>
              <a:rPr lang="zh-CN" altLang="en-US" sz="2400" b="1" dirty="0" smtClean="0">
                <a:latin typeface="+mn-ea"/>
              </a:rPr>
              <a:t>、实际情况：摩擦、绳重及动滑轮重均存在</a:t>
            </a:r>
            <a:endParaRPr lang="zh-CN" altLang="en-US" sz="2400" b="1" dirty="0">
              <a:latin typeface="+mn-ea"/>
            </a:endParaRPr>
          </a:p>
        </p:txBody>
      </p:sp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1214414" y="3929066"/>
          <a:ext cx="3001963" cy="130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8" name="公式" r:id="rId3" imgW="1079500" imgH="469900" progId="Equation.3">
                  <p:embed/>
                </p:oleObj>
              </mc:Choice>
              <mc:Fallback>
                <p:oleObj name="公式" r:id="rId3" imgW="1079500" imgH="469900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3929066"/>
                        <a:ext cx="3001963" cy="130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143372" y="3786190"/>
            <a:ext cx="2160588" cy="1414463"/>
            <a:chOff x="0" y="0"/>
            <a:chExt cx="862" cy="829"/>
          </a:xfrm>
        </p:grpSpPr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0" y="445"/>
              <a:ext cx="86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14" y="0"/>
              <a:ext cx="205" cy="37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6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</a:rPr>
                <a:t>G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23" y="453"/>
              <a:ext cx="455" cy="37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800" i="1" dirty="0">
                  <a:solidFill>
                    <a:srgbClr val="FF0000"/>
                  </a:solidFill>
                  <a:latin typeface="Times New Roman" pitchFamily="18" charset="0"/>
                </a:rPr>
                <a:t> </a:t>
              </a:r>
              <a:r>
                <a:rPr lang="en-US" altLang="zh-CN" sz="36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  F</a:t>
              </a:r>
            </a:p>
          </p:txBody>
        </p:sp>
      </p:grp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142976" y="2428868"/>
          <a:ext cx="2370138" cy="116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9" name="公式" r:id="rId5" imgW="850531" imgH="418918" progId="Equation.3">
                  <p:embed/>
                </p:oleObj>
              </mc:Choice>
              <mc:Fallback>
                <p:oleObj name="公式" r:id="rId5" imgW="850531" imgH="418918" progId="Equation.3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2428868"/>
                        <a:ext cx="2370138" cy="11668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78862" y="2701534"/>
                <a:ext cx="22773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latin typeface="Cambria Math"/>
                        </a:rPr>
                        <m:t>𝑠</m:t>
                      </m:r>
                      <m:r>
                        <a:rPr lang="en-US" altLang="zh-CN" sz="32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3200" b="0" i="1" smtClean="0">
                          <a:latin typeface="Cambria Math"/>
                        </a:rPr>
                        <m:t>𝑛h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862" y="2701534"/>
                <a:ext cx="2277313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303960" y="2700209"/>
                <a:ext cx="1825884" cy="5675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960" y="2700209"/>
                <a:ext cx="1825884" cy="567528"/>
              </a:xfrm>
              <a:prstGeom prst="rect">
                <a:avLst/>
              </a:prstGeom>
              <a:blipFill rotWithShape="1">
                <a:blip r:embed="rId8"/>
                <a:stretch>
                  <a:fillRect b="-17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835696" y="5254627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1</a:t>
            </a:r>
            <a:endParaRPr lang="zh-CN" altLang="en-US" sz="3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146678" y="5225501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2</a:t>
            </a:r>
            <a:endParaRPr lang="zh-CN" altLang="en-US" sz="3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88024" y="5164693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3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430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2019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年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Times New Roman" pitchFamily="18" charset="0"/>
              </a:rPr>
              <a:t>天津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中考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23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.(6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800" b="1" dirty="0">
                <a:latin typeface="+mn-ea"/>
              </a:rPr>
              <a:t>用如图所示的滑轮组，将一重为</a:t>
            </a:r>
            <a:r>
              <a:rPr lang="en-US" altLang="zh-CN" sz="2800" b="1" dirty="0">
                <a:latin typeface="+mn-ea"/>
              </a:rPr>
              <a:t>450N</a:t>
            </a:r>
            <a:r>
              <a:rPr lang="zh-CN" altLang="en-US" sz="2800" b="1" dirty="0">
                <a:latin typeface="+mn-ea"/>
              </a:rPr>
              <a:t>的物体以</a:t>
            </a:r>
            <a:r>
              <a:rPr lang="en-US" altLang="zh-CN" sz="2800" b="1" dirty="0" smtClean="0">
                <a:latin typeface="+mn-ea"/>
              </a:rPr>
              <a:t>0.1m/s</a:t>
            </a:r>
            <a:r>
              <a:rPr lang="zh-CN" altLang="en-US" sz="2800" b="1" dirty="0">
                <a:latin typeface="+mn-ea"/>
              </a:rPr>
              <a:t>的速度匀速向上提起</a:t>
            </a:r>
            <a:r>
              <a:rPr lang="en-US" altLang="zh-CN" sz="2800" b="1" dirty="0">
                <a:latin typeface="+mn-ea"/>
              </a:rPr>
              <a:t>2m</a:t>
            </a:r>
            <a:r>
              <a:rPr lang="zh-CN" altLang="en-US" sz="2800" b="1" dirty="0">
                <a:latin typeface="+mn-ea"/>
              </a:rPr>
              <a:t>，拉力</a:t>
            </a:r>
            <a:r>
              <a:rPr lang="en-US" altLang="zh-CN" sz="2800" b="1" dirty="0">
                <a:latin typeface="+mn-ea"/>
              </a:rPr>
              <a:t>F</a:t>
            </a:r>
            <a:r>
              <a:rPr lang="zh-CN" altLang="en-US" sz="2800" b="1" dirty="0">
                <a:latin typeface="+mn-ea"/>
              </a:rPr>
              <a:t>为</a:t>
            </a:r>
            <a:r>
              <a:rPr lang="en-US" altLang="zh-CN" sz="2800" b="1" dirty="0">
                <a:latin typeface="+mn-ea"/>
              </a:rPr>
              <a:t>200N</a:t>
            </a:r>
            <a:r>
              <a:rPr lang="en-US" altLang="zh-CN" sz="2800" b="1" dirty="0" smtClean="0">
                <a:latin typeface="+mn-ea"/>
              </a:rPr>
              <a:t>.       </a:t>
            </a:r>
          </a:p>
          <a:p>
            <a:pPr marL="0" indent="0">
              <a:buNone/>
            </a:pPr>
            <a:r>
              <a:rPr lang="zh-CN" altLang="en-US" sz="2800" b="1" dirty="0" smtClean="0">
                <a:latin typeface="+mn-ea"/>
              </a:rPr>
              <a:t>求</a:t>
            </a:r>
            <a:r>
              <a:rPr lang="en-US" altLang="zh-CN" sz="2800" b="1" dirty="0">
                <a:latin typeface="+mn-ea"/>
              </a:rPr>
              <a:t>(1)</a:t>
            </a:r>
            <a:r>
              <a:rPr lang="zh-CN" altLang="en-US" sz="2800" b="1" dirty="0">
                <a:latin typeface="+mn-ea"/>
              </a:rPr>
              <a:t>滑轮组的</a:t>
            </a:r>
            <a:r>
              <a:rPr lang="zh-CN" altLang="en-US" sz="2800" b="1" dirty="0" smtClean="0">
                <a:latin typeface="+mn-ea"/>
              </a:rPr>
              <a:t>机械效率；</a:t>
            </a:r>
            <a:r>
              <a:rPr lang="en-US" altLang="zh-CN" sz="2800" b="1" dirty="0" smtClean="0">
                <a:latin typeface="+mn-ea"/>
              </a:rPr>
              <a:t>(</a:t>
            </a:r>
            <a:r>
              <a:rPr lang="en-US" altLang="zh-CN" sz="2800" b="1" dirty="0">
                <a:latin typeface="+mn-ea"/>
              </a:rPr>
              <a:t>2)</a:t>
            </a:r>
            <a:r>
              <a:rPr lang="zh-CN" altLang="en-US" sz="2800" b="1" dirty="0">
                <a:latin typeface="+mn-ea"/>
              </a:rPr>
              <a:t>拉力</a:t>
            </a:r>
            <a:r>
              <a:rPr lang="en-US" altLang="zh-CN" sz="2800" b="1" dirty="0">
                <a:latin typeface="+mn-ea"/>
              </a:rPr>
              <a:t>F</a:t>
            </a:r>
            <a:r>
              <a:rPr lang="zh-CN" altLang="en-US" sz="2800" b="1" dirty="0">
                <a:latin typeface="+mn-ea"/>
              </a:rPr>
              <a:t>的功率。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1301624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例（可利用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dirty="0" smtClean="0"/>
              <a:t>公式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求解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419872" y="3212976"/>
            <a:ext cx="36724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+mn-ea"/>
              </a:rPr>
              <a:t>没说不计摩擦及绳重，就按实际情况对待！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47864" y="4221088"/>
                <a:ext cx="3988765" cy="1518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rgbClr val="FF0000"/>
                    </a:solidFill>
                  </a:rPr>
                  <a:t>已知中的距离，要分清是</a:t>
                </a:r>
                <a:r>
                  <a:rPr lang="en-US" altLang="zh-CN" sz="2800" b="1" dirty="0" smtClean="0">
                    <a:solidFill>
                      <a:srgbClr val="FF0000"/>
                    </a:solidFill>
                  </a:rPr>
                  <a:t>s</a:t>
                </a:r>
                <a:r>
                  <a:rPr lang="zh-CN" altLang="en-US" sz="2800" b="1" dirty="0" smtClean="0">
                    <a:solidFill>
                      <a:srgbClr val="FF0000"/>
                    </a:solidFill>
                  </a:rPr>
                  <a:t>还是</a:t>
                </a:r>
                <a:r>
                  <a:rPr lang="en-US" altLang="zh-CN" sz="2800" b="1" dirty="0" smtClean="0">
                    <a:solidFill>
                      <a:srgbClr val="FF0000"/>
                    </a:solidFill>
                  </a:rPr>
                  <a:t>h</a:t>
                </a:r>
                <a:r>
                  <a:rPr lang="zh-CN" altLang="en-US" sz="2800" b="1" dirty="0" smtClean="0">
                    <a:solidFill>
                      <a:srgbClr val="FF0000"/>
                    </a:solidFill>
                  </a:rPr>
                  <a:t>！认清</a:t>
                </a:r>
                <a:r>
                  <a:rPr lang="en-US" altLang="zh-CN" sz="2800" b="1" dirty="0" smtClean="0">
                    <a:solidFill>
                      <a:srgbClr val="FF0000"/>
                    </a:solidFill>
                  </a:rPr>
                  <a:t>0.1m/s</a:t>
                </a:r>
                <a:r>
                  <a:rPr lang="zh-CN" altLang="en-US" sz="2800" b="1" dirty="0">
                    <a:solidFill>
                      <a:srgbClr val="FF0000"/>
                    </a:solidFill>
                  </a:rPr>
                  <a:t>是</a:t>
                </a:r>
                <a:r>
                  <a:rPr lang="en-US" altLang="zh-CN" sz="28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800" b="1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zh-CN" altLang="en-US" sz="2800" b="1">
                            <a:solidFill>
                              <a:srgbClr val="FF0000"/>
                            </a:solidFill>
                            <a:latin typeface="Cambria Math"/>
                          </a:rPr>
                          <m:t>物</m:t>
                        </m:r>
                      </m:sub>
                    </m:sSub>
                    <m:r>
                      <a:rPr lang="zh-CN" altLang="en-US" sz="2800" b="1">
                        <a:solidFill>
                          <a:srgbClr val="FF0000"/>
                        </a:solidFill>
                        <a:latin typeface="Cambria Math"/>
                      </a:rPr>
                      <m:t>还是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800" b="1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zh-CN" altLang="en-US" sz="2800" b="1">
                            <a:solidFill>
                              <a:srgbClr val="FF0000"/>
                            </a:solidFill>
                            <a:latin typeface="Cambria Math"/>
                          </a:rPr>
                          <m:t>自</m:t>
                        </m:r>
                      </m:sub>
                    </m:sSub>
                  </m:oMath>
                </a14:m>
                <a:r>
                  <a:rPr lang="zh-CN" altLang="en-US" sz="2800" b="1" dirty="0" smtClean="0">
                    <a:solidFill>
                      <a:srgbClr val="FF0000"/>
                    </a:solidFill>
                  </a:rPr>
                  <a:t>！</a:t>
                </a:r>
                <a:endParaRPr lang="zh-CN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4221088"/>
                <a:ext cx="3988765" cy="1518814"/>
              </a:xfrm>
              <a:prstGeom prst="rect">
                <a:avLst/>
              </a:prstGeom>
              <a:blipFill rotWithShape="1">
                <a:blip r:embed="rId3"/>
                <a:stretch>
                  <a:fillRect l="-3053" t="-4000" b="-12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73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2277" y="6453336"/>
            <a:ext cx="134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答：略</a:t>
            </a: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96752"/>
            <a:ext cx="8363272" cy="4858432"/>
          </a:xfrm>
        </p:spPr>
      </p:pic>
    </p:spTree>
    <p:extLst>
      <p:ext uri="{BB962C8B-B14F-4D97-AF65-F5344CB8AC3E}">
        <p14:creationId xmlns:p14="http://schemas.microsoft.com/office/powerpoint/2010/main" val="20280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2017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年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Times New Roman" pitchFamily="18" charset="0"/>
              </a:rPr>
              <a:t>天津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中考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18.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4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Times New Roman" pitchFamily="18" charset="0"/>
              </a:rPr>
              <a:t>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）</a:t>
            </a:r>
            <a:r>
              <a:rPr lang="zh-CN" altLang="en-US" sz="2800" b="1" dirty="0" smtClean="0">
                <a:latin typeface="+mn-ea"/>
              </a:rPr>
              <a:t>利用</a:t>
            </a:r>
            <a:r>
              <a:rPr lang="zh-CN" altLang="en-US" sz="2800" b="1" dirty="0">
                <a:latin typeface="+mn-ea"/>
              </a:rPr>
              <a:t>如图所示的滑轮组，在</a:t>
            </a:r>
            <a:r>
              <a:rPr lang="en-US" altLang="zh-CN" sz="2800" b="1" dirty="0">
                <a:latin typeface="+mn-ea"/>
              </a:rPr>
              <a:t>5s</a:t>
            </a:r>
            <a:r>
              <a:rPr lang="zh-CN" altLang="en-US" sz="2800" b="1" dirty="0">
                <a:latin typeface="+mn-ea"/>
              </a:rPr>
              <a:t>内将重为</a:t>
            </a:r>
            <a:r>
              <a:rPr lang="en-US" altLang="zh-CN" sz="2800" b="1" dirty="0">
                <a:latin typeface="+mn-ea"/>
              </a:rPr>
              <a:t>360N</a:t>
            </a:r>
            <a:r>
              <a:rPr lang="zh-CN" altLang="en-US" sz="2800" b="1" dirty="0">
                <a:latin typeface="+mn-ea"/>
              </a:rPr>
              <a:t>的物体匀速向上提起</a:t>
            </a:r>
            <a:r>
              <a:rPr lang="en-US" altLang="zh-CN" sz="2800" b="1" dirty="0">
                <a:latin typeface="+mn-ea"/>
              </a:rPr>
              <a:t>2m</a:t>
            </a:r>
            <a:r>
              <a:rPr lang="zh-CN" altLang="en-US" sz="2800" b="1" dirty="0">
                <a:latin typeface="+mn-ea"/>
              </a:rPr>
              <a:t>，作用在绳端竖直向上的拉力</a:t>
            </a:r>
            <a:r>
              <a:rPr lang="en-US" altLang="zh-CN" sz="2800" b="1" dirty="0">
                <a:latin typeface="+mn-ea"/>
              </a:rPr>
              <a:t>F</a:t>
            </a:r>
            <a:r>
              <a:rPr lang="zh-CN" altLang="en-US" sz="2800" b="1" dirty="0">
                <a:latin typeface="+mn-ea"/>
              </a:rPr>
              <a:t>为</a:t>
            </a:r>
            <a:r>
              <a:rPr lang="en-US" altLang="zh-CN" sz="2800" b="1" dirty="0">
                <a:latin typeface="+mn-ea"/>
              </a:rPr>
              <a:t>150N</a:t>
            </a:r>
            <a:r>
              <a:rPr lang="zh-CN" altLang="en-US" sz="2800" b="1" dirty="0">
                <a:latin typeface="+mn-ea"/>
              </a:rPr>
              <a:t>，该滑轮组的机械效率</a:t>
            </a:r>
            <a:r>
              <a:rPr lang="zh-CN" altLang="en-US" sz="2800" b="1" dirty="0" smtClean="0">
                <a:latin typeface="+mn-ea"/>
              </a:rPr>
              <a:t>是</a:t>
            </a:r>
            <a:r>
              <a:rPr lang="zh-CN" altLang="en-US" sz="2800" b="1" u="sng" dirty="0" smtClean="0">
                <a:latin typeface="+mn-ea"/>
              </a:rPr>
              <a:t>                   </a:t>
            </a:r>
            <a:r>
              <a:rPr lang="zh-CN" altLang="en-US" sz="2800" b="1" dirty="0" smtClean="0">
                <a:latin typeface="+mn-ea"/>
              </a:rPr>
              <a:t>，拉力</a:t>
            </a:r>
            <a:r>
              <a:rPr lang="en-US" altLang="zh-CN" sz="2800" b="1" dirty="0">
                <a:latin typeface="+mn-ea"/>
              </a:rPr>
              <a:t>F</a:t>
            </a:r>
            <a:r>
              <a:rPr lang="zh-CN" altLang="en-US" sz="2800" b="1" dirty="0">
                <a:latin typeface="+mn-ea"/>
              </a:rPr>
              <a:t>的功率</a:t>
            </a:r>
            <a:r>
              <a:rPr lang="zh-CN" altLang="en-US" sz="2800" b="1" dirty="0" smtClean="0">
                <a:latin typeface="+mn-ea"/>
              </a:rPr>
              <a:t>是</a:t>
            </a:r>
            <a:r>
              <a:rPr lang="zh-CN" altLang="en-US" sz="2800" b="1" u="sng" dirty="0" smtClean="0">
                <a:latin typeface="+mn-ea"/>
              </a:rPr>
              <a:t>                </a:t>
            </a:r>
            <a:r>
              <a:rPr lang="en-US" altLang="zh-CN" sz="2800" b="1" dirty="0" smtClean="0">
                <a:latin typeface="+mn-ea"/>
              </a:rPr>
              <a:t>W</a:t>
            </a:r>
            <a:r>
              <a:rPr lang="zh-CN" altLang="en-US" sz="2800" b="1" dirty="0" smtClean="0">
                <a:latin typeface="+mn-ea"/>
              </a:rPr>
              <a:t>。</a:t>
            </a:r>
            <a:endParaRPr lang="zh-CN" altLang="en-US" sz="2800" b="1" dirty="0">
              <a:latin typeface="+mn-e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40968"/>
            <a:ext cx="1133814" cy="3017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例（可利用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dirty="0" smtClean="0"/>
              <a:t>公式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求解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429388" y="142852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+mn-ea"/>
              </a:rPr>
              <a:t>没说不计摩擦及绳重就按实际情况对待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859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83" y="1114730"/>
            <a:ext cx="8619173" cy="574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1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例（可利用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dirty="0" smtClean="0"/>
              <a:t>公式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求解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429388" y="142852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+mn-ea"/>
              </a:rPr>
              <a:t>没说不计摩擦及绳重就按实际情况对待</a:t>
            </a:r>
            <a:endParaRPr lang="zh-CN" altLang="en-US" dirty="0"/>
          </a:p>
        </p:txBody>
      </p:sp>
      <p:pic>
        <p:nvPicPr>
          <p:cNvPr id="16385" name="图片 2"/>
          <p:cNvPicPr>
            <a:picLocks noChangeAspect="1" noChangeArrowheads="1"/>
          </p:cNvPicPr>
          <p:nvPr/>
        </p:nvPicPr>
        <p:blipFill>
          <a:blip r:embed="rId2"/>
          <a:srcRect l="71663" t="27658" r="17798"/>
          <a:stretch>
            <a:fillRect/>
          </a:stretch>
        </p:blipFill>
        <p:spPr bwMode="auto">
          <a:xfrm>
            <a:off x="7236296" y="1556792"/>
            <a:ext cx="1246366" cy="3905278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0930" y="1214422"/>
            <a:ext cx="685804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2015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年天津中考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21.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5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分）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利用图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14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所示的滑轮组，在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5s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内将重为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300N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的物体匀速向上提起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0.2m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，竖直向上的拉力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为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125N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。求：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）滑轮组的机械效率；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）拉力的功率。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2124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80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33" y="1161336"/>
            <a:ext cx="8757557" cy="569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467544" y="1124744"/>
            <a:ext cx="7776864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2013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年天津中考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23.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6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分）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建筑工地上，工人师傅将图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18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所示的滑轮装配成最省力的滑轮组，利用它站在地面上向下拉绳提升重物。（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）请在图中画出滑轮组的绕线；（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）利用此滑轮组，工人用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500N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的力将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1200N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的重物匀速提升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4m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，求滑轮组的机械效率。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5" name="图片 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3860" y="3501008"/>
            <a:ext cx="1897602" cy="3018912"/>
          </a:xfrm>
          <a:prstGeom prst="rect">
            <a:avLst/>
          </a:prstGeom>
          <a:noFill/>
        </p:spPr>
      </p:pic>
      <p:sp>
        <p:nvSpPr>
          <p:cNvPr id="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例（可利用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dirty="0" smtClean="0"/>
              <a:t>公式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求解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429388" y="142852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+mn-ea"/>
              </a:rPr>
              <a:t>没说不计摩擦及绳重就按实际情况对待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061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216" y="1196752"/>
            <a:ext cx="2036798" cy="3240360"/>
          </a:xfrm>
          <a:prstGeom prst="rect">
            <a:avLst/>
          </a:prstGeom>
          <a:noFill/>
        </p:spPr>
      </p:pic>
      <p:sp>
        <p:nvSpPr>
          <p:cNvPr id="7" name="任意多边形 6"/>
          <p:cNvSpPr/>
          <p:nvPr/>
        </p:nvSpPr>
        <p:spPr>
          <a:xfrm>
            <a:off x="7128933" y="1358735"/>
            <a:ext cx="967337" cy="1810318"/>
          </a:xfrm>
          <a:custGeom>
            <a:avLst/>
            <a:gdLst>
              <a:gd name="connsiteX0" fmla="*/ 0 w 967337"/>
              <a:gd name="connsiteY0" fmla="*/ 1807798 h 1810318"/>
              <a:gd name="connsiteX1" fmla="*/ 474134 w 967337"/>
              <a:gd name="connsiteY1" fmla="*/ 182198 h 1810318"/>
              <a:gd name="connsiteX2" fmla="*/ 897467 w 967337"/>
              <a:gd name="connsiteY2" fmla="*/ 89065 h 1810318"/>
              <a:gd name="connsiteX3" fmla="*/ 965200 w 967337"/>
              <a:gd name="connsiteY3" fmla="*/ 630932 h 1810318"/>
              <a:gd name="connsiteX4" fmla="*/ 880534 w 967337"/>
              <a:gd name="connsiteY4" fmla="*/ 1655398 h 1810318"/>
              <a:gd name="connsiteX5" fmla="*/ 618067 w 967337"/>
              <a:gd name="connsiteY5" fmla="*/ 1799332 h 1810318"/>
              <a:gd name="connsiteX6" fmla="*/ 499534 w 967337"/>
              <a:gd name="connsiteY6" fmla="*/ 1587665 h 1810318"/>
              <a:gd name="connsiteX7" fmla="*/ 541867 w 967337"/>
              <a:gd name="connsiteY7" fmla="*/ 546265 h 1810318"/>
              <a:gd name="connsiteX8" fmla="*/ 872067 w 967337"/>
              <a:gd name="connsiteY8" fmla="*/ 563198 h 1810318"/>
              <a:gd name="connsiteX9" fmla="*/ 694267 w 967337"/>
              <a:gd name="connsiteY9" fmla="*/ 1443732 h 1810318"/>
              <a:gd name="connsiteX10" fmla="*/ 694267 w 967337"/>
              <a:gd name="connsiteY10" fmla="*/ 1443732 h 181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7337" h="1810318">
                <a:moveTo>
                  <a:pt x="0" y="1807798"/>
                </a:moveTo>
                <a:cubicBezTo>
                  <a:pt x="162278" y="1138225"/>
                  <a:pt x="324556" y="468653"/>
                  <a:pt x="474134" y="182198"/>
                </a:cubicBezTo>
                <a:cubicBezTo>
                  <a:pt x="623712" y="-104258"/>
                  <a:pt x="815623" y="14276"/>
                  <a:pt x="897467" y="89065"/>
                </a:cubicBezTo>
                <a:cubicBezTo>
                  <a:pt x="979311" y="163854"/>
                  <a:pt x="968022" y="369877"/>
                  <a:pt x="965200" y="630932"/>
                </a:cubicBezTo>
                <a:cubicBezTo>
                  <a:pt x="962378" y="891987"/>
                  <a:pt x="938389" y="1460665"/>
                  <a:pt x="880534" y="1655398"/>
                </a:cubicBezTo>
                <a:cubicBezTo>
                  <a:pt x="822679" y="1850131"/>
                  <a:pt x="681567" y="1810621"/>
                  <a:pt x="618067" y="1799332"/>
                </a:cubicBezTo>
                <a:cubicBezTo>
                  <a:pt x="554567" y="1788043"/>
                  <a:pt x="512234" y="1796509"/>
                  <a:pt x="499534" y="1587665"/>
                </a:cubicBezTo>
                <a:cubicBezTo>
                  <a:pt x="486834" y="1378821"/>
                  <a:pt x="479778" y="717009"/>
                  <a:pt x="541867" y="546265"/>
                </a:cubicBezTo>
                <a:cubicBezTo>
                  <a:pt x="603956" y="375521"/>
                  <a:pt x="846667" y="413620"/>
                  <a:pt x="872067" y="563198"/>
                </a:cubicBezTo>
                <a:cubicBezTo>
                  <a:pt x="897467" y="712776"/>
                  <a:pt x="694267" y="1443732"/>
                  <a:pt x="694267" y="1443732"/>
                </a:cubicBezTo>
                <a:lnTo>
                  <a:pt x="694267" y="144373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16932"/>
            <a:ext cx="8229600" cy="3399572"/>
          </a:xfrm>
        </p:spPr>
      </p:pic>
    </p:spTree>
    <p:extLst>
      <p:ext uri="{BB962C8B-B14F-4D97-AF65-F5344CB8AC3E}">
        <p14:creationId xmlns:p14="http://schemas.microsoft.com/office/powerpoint/2010/main" val="381213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 （利用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dirty="0" smtClean="0"/>
              <a:t>公式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求解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183564"/>
              </p:ext>
            </p:extLst>
          </p:nvPr>
        </p:nvGraphicFramePr>
        <p:xfrm>
          <a:off x="3131840" y="3885472"/>
          <a:ext cx="4583432" cy="1775775"/>
        </p:xfrm>
        <a:graphic>
          <a:graphicData uri="http://schemas.openxmlformats.org/drawingml/2006/table">
            <a:tbl>
              <a:tblPr/>
              <a:tblGrid>
                <a:gridCol w="818470"/>
                <a:gridCol w="982164"/>
                <a:gridCol w="1473246"/>
                <a:gridCol w="1309552"/>
              </a:tblGrid>
              <a:tr h="1183850"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latin typeface="Times New Roman"/>
                          <a:ea typeface="宋体"/>
                        </a:rPr>
                        <a:t>钩码重</a:t>
                      </a:r>
                      <a:r>
                        <a:rPr lang="en-US" sz="1050" i="1" kern="100" dirty="0">
                          <a:latin typeface="Times New Roman"/>
                          <a:ea typeface="宋体"/>
                        </a:rPr>
                        <a:t>G</a:t>
                      </a:r>
                      <a:r>
                        <a:rPr lang="en-US" sz="1050" kern="100" dirty="0">
                          <a:latin typeface="Times New Roman"/>
                          <a:ea typeface="宋体"/>
                        </a:rPr>
                        <a:t>/N</a:t>
                      </a:r>
                      <a:endParaRPr lang="zh-CN" sz="105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latin typeface="Times New Roman"/>
                          <a:ea typeface="宋体"/>
                        </a:rPr>
                        <a:t>手的拉力</a:t>
                      </a:r>
                      <a:r>
                        <a:rPr lang="en-US" sz="1050" i="1" kern="100" dirty="0">
                          <a:latin typeface="Times New Roman"/>
                          <a:ea typeface="宋体"/>
                        </a:rPr>
                        <a:t>F</a:t>
                      </a:r>
                      <a:r>
                        <a:rPr lang="en-US" sz="1050" kern="100" dirty="0">
                          <a:latin typeface="Times New Roman"/>
                          <a:ea typeface="宋体"/>
                        </a:rPr>
                        <a:t>/N</a:t>
                      </a:r>
                      <a:endParaRPr lang="zh-CN" sz="105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>
                          <a:latin typeface="Times New Roman"/>
                          <a:ea typeface="宋体"/>
                        </a:rPr>
                        <a:t>钩码上升高度</a:t>
                      </a:r>
                      <a:r>
                        <a:rPr lang="en-US" sz="1050" i="1" kern="100">
                          <a:latin typeface="Times New Roman"/>
                          <a:ea typeface="宋体"/>
                        </a:rPr>
                        <a:t>h</a:t>
                      </a:r>
                      <a:r>
                        <a:rPr lang="en-US" sz="1050" kern="100">
                          <a:latin typeface="Times New Roman"/>
                          <a:ea typeface="宋体"/>
                        </a:rPr>
                        <a:t>/m</a:t>
                      </a:r>
                      <a:endParaRPr lang="zh-CN" sz="105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>
                          <a:latin typeface="Times New Roman"/>
                          <a:ea typeface="宋体"/>
                        </a:rPr>
                        <a:t>手移动距离</a:t>
                      </a:r>
                      <a:r>
                        <a:rPr lang="en-US" sz="1050" i="1" kern="100">
                          <a:latin typeface="Times New Roman"/>
                          <a:ea typeface="宋体"/>
                        </a:rPr>
                        <a:t>s</a:t>
                      </a:r>
                      <a:r>
                        <a:rPr lang="en-US" sz="1050" kern="100">
                          <a:latin typeface="Times New Roman"/>
                          <a:ea typeface="宋体"/>
                        </a:rPr>
                        <a:t>/m</a:t>
                      </a:r>
                      <a:endParaRPr lang="zh-CN" sz="105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25"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>
                          <a:latin typeface="Times New Roman"/>
                          <a:ea typeface="宋体"/>
                        </a:rPr>
                        <a:t>100</a:t>
                      </a:r>
                      <a:endParaRPr lang="zh-CN" sz="105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>
                          <a:latin typeface="Times New Roman"/>
                          <a:ea typeface="宋体"/>
                        </a:rPr>
                        <a:t>60</a:t>
                      </a:r>
                      <a:endParaRPr lang="zh-CN" sz="105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>
                          <a:latin typeface="Times New Roman"/>
                          <a:ea typeface="宋体"/>
                        </a:rPr>
                        <a:t>0.3</a:t>
                      </a:r>
                      <a:endParaRPr lang="zh-CN" sz="105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latin typeface="Times New Roman"/>
                          <a:ea typeface="宋体"/>
                        </a:rPr>
                        <a:t>0.6</a:t>
                      </a:r>
                      <a:endParaRPr lang="zh-CN" sz="105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00034" y="1052736"/>
            <a:ext cx="7215238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2011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年天津中考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23.(6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分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)</a:t>
            </a:r>
            <a:r>
              <a:rPr lang="zh-CN" altLang="en-US" sz="2800" b="1" dirty="0">
                <a:latin typeface="+mn-ea"/>
                <a:cs typeface="Times New Roman" pitchFamily="18" charset="0"/>
              </a:rPr>
              <a:t>如图所示，小芳在研究动滑轮时，她用手沿竖直方向匀速向上拉动绳端使钩码上升，测得的实验数据如表所示。</a:t>
            </a:r>
            <a:endParaRPr lang="en-US" altLang="zh-CN" sz="2800" b="1" dirty="0">
              <a:latin typeface="+mn-ea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latin typeface="+mn-ea"/>
                <a:cs typeface="Times New Roman" pitchFamily="18" charset="0"/>
              </a:rPr>
              <a:t>求</a:t>
            </a:r>
            <a:r>
              <a:rPr lang="zh-CN" altLang="en-US" sz="2800" b="1" dirty="0" smtClean="0">
                <a:latin typeface="+mn-ea"/>
                <a:cs typeface="Times New Roman" pitchFamily="18" charset="0"/>
              </a:rPr>
              <a:t>：（</a:t>
            </a:r>
            <a:r>
              <a:rPr lang="en-US" altLang="zh-CN" sz="2800" b="1" dirty="0">
                <a:latin typeface="+mn-ea"/>
                <a:cs typeface="Times New Roman" pitchFamily="18" charset="0"/>
              </a:rPr>
              <a:t>1</a:t>
            </a:r>
            <a:r>
              <a:rPr lang="zh-CN" altLang="en-US" sz="2800" b="1" dirty="0">
                <a:latin typeface="+mn-ea"/>
                <a:cs typeface="Times New Roman" pitchFamily="18" charset="0"/>
              </a:rPr>
              <a:t>）手的拉力所做的有用功；（</a:t>
            </a:r>
            <a:r>
              <a:rPr lang="en-US" altLang="zh-CN" sz="2800" b="1" dirty="0">
                <a:latin typeface="+mn-ea"/>
                <a:cs typeface="Times New Roman" pitchFamily="18" charset="0"/>
              </a:rPr>
              <a:t>2</a:t>
            </a:r>
            <a:r>
              <a:rPr lang="zh-CN" altLang="en-US" sz="2800" b="1" dirty="0">
                <a:latin typeface="+mn-ea"/>
                <a:cs typeface="Times New Roman" pitchFamily="18" charset="0"/>
              </a:rPr>
              <a:t>）手的拉力所做的总功</a:t>
            </a:r>
            <a:r>
              <a:rPr lang="zh-CN" altLang="en-US" sz="2800" b="1" dirty="0" smtClean="0">
                <a:latin typeface="+mn-ea"/>
                <a:cs typeface="Times New Roman" pitchFamily="18" charset="0"/>
              </a:rPr>
              <a:t>。</a:t>
            </a:r>
            <a:endParaRPr lang="zh-CN" altLang="en-US" sz="2800" b="1" dirty="0" smtClean="0">
              <a:latin typeface="+mn-ea"/>
              <a:cs typeface="宋体" pitchFamily="2" charset="-122"/>
            </a:endParaRPr>
          </a:p>
          <a:p>
            <a:pPr marL="0" marR="0" lvl="0" indent="293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293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936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14337" name="图片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3717032"/>
            <a:ext cx="1411951" cy="3000396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6429388" y="142852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+mn-ea"/>
              </a:rPr>
              <a:t>没说不计摩擦及绳重就按实际情况对待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80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2186"/>
            <a:ext cx="8686800" cy="4901183"/>
          </a:xfrm>
        </p:spPr>
      </p:pic>
    </p:spTree>
    <p:extLst>
      <p:ext uri="{BB962C8B-B14F-4D97-AF65-F5344CB8AC3E}">
        <p14:creationId xmlns:p14="http://schemas.microsoft.com/office/powerpoint/2010/main" val="194018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 （可利用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dirty="0" smtClean="0"/>
              <a:t>公式</a:t>
            </a:r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求解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8913" name="图片 3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3714751"/>
            <a:ext cx="1698552" cy="2992687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539552" y="1052736"/>
            <a:ext cx="796210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2010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年天津中考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26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．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(6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分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某建筑工地上，工人用图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15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所示的动滑轮将重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450N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的物体匀速竖直提升了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6m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，若已知动滑轮此时的机械效率为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90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％。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请计算：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(1)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工人提升重物所做的有用功是多少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?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(2)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工人提升重物所做的总功是多少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?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/>
            </a:r>
            <a:b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endParaRPr kumimoji="0" lang="en-US" altLang="zh-CN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29388" y="142852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+mn-ea"/>
              </a:rPr>
              <a:t>没说不计摩擦及绳重就按实际情况对待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80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8" y="1107811"/>
            <a:ext cx="8247715" cy="546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5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2924944"/>
                <a:ext cx="8352928" cy="1224136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 smtClean="0"/>
                  <a:t>综上这十道题看出，竖直省力滑轮组计算中</a:t>
                </a:r>
                <a:r>
                  <a:rPr lang="en-US" altLang="zh-CN" dirty="0" smtClean="0"/>
                  <a:t>,</a:t>
                </a:r>
                <a:r>
                  <a:rPr lang="en-US" altLang="zh-CN" dirty="0" smtClean="0">
                    <a:solidFill>
                      <a:srgbClr val="000099"/>
                    </a:solidFill>
                    <a:latin typeface="黑体" pitchFamily="49" charset="-122"/>
                    <a:ea typeface="黑体" pitchFamily="49" charset="-122"/>
                    <a:sym typeface="Symbol" pitchFamily="18" charset="2"/>
                  </a:rPr>
                  <a:t></a:t>
                </a:r>
                <a:r>
                  <a:rPr lang="zh-CN" altLang="en-US" dirty="0" smtClean="0">
                    <a:latin typeface="黑体" pitchFamily="49" charset="-122"/>
                    <a:ea typeface="黑体" pitchFamily="49" charset="-122"/>
                    <a:sym typeface="Symbol" pitchFamily="18" charset="2"/>
                  </a:rPr>
                  <a:t>第</a:t>
                </a:r>
                <a:r>
                  <a:rPr lang="en-US" altLang="zh-CN" dirty="0" smtClean="0"/>
                  <a:t>1</a:t>
                </a:r>
                <a:r>
                  <a:rPr lang="zh-CN" altLang="en-US" dirty="0" smtClean="0"/>
                  <a:t>、</a:t>
                </a:r>
                <a:r>
                  <a:rPr lang="en-US" altLang="zh-CN" dirty="0" smtClean="0"/>
                  <a:t>2</a:t>
                </a:r>
                <a:r>
                  <a:rPr lang="zh-CN" altLang="en-US" dirty="0" smtClean="0"/>
                  <a:t>个公式是理解机械效率的基础</a:t>
                </a:r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计算题中使用频度最高的是</a:t>
                </a:r>
                <a:r>
                  <a:rPr lang="zh-CN" altLang="en-US" dirty="0" smtClean="0">
                    <a:solidFill>
                      <a:srgbClr val="FF0000"/>
                    </a:solidFill>
                  </a:rPr>
                  <a:t>第</a:t>
                </a:r>
                <a:r>
                  <a:rPr lang="en-US" altLang="zh-CN" dirty="0" smtClean="0">
                    <a:solidFill>
                      <a:srgbClr val="FF0000"/>
                    </a:solidFill>
                  </a:rPr>
                  <a:t>3</a:t>
                </a:r>
                <a:r>
                  <a:rPr lang="zh-CN" altLang="en-US" dirty="0" smtClean="0">
                    <a:solidFill>
                      <a:srgbClr val="FF0000"/>
                    </a:solidFill>
                  </a:rPr>
                  <a:t>个公式</a:t>
                </a:r>
                <a:r>
                  <a:rPr lang="en-US" altLang="zh-CN" dirty="0"/>
                  <a:t>,</a:t>
                </a:r>
                <a:r>
                  <a:rPr lang="zh-CN" altLang="en-US" dirty="0" smtClean="0"/>
                  <a:t>使用它之前要有推导过程</a:t>
                </a:r>
                <a:r>
                  <a:rPr lang="en-US" altLang="zh-CN" dirty="0" smtClean="0"/>
                  <a:t>.</a:t>
                </a:r>
                <a:r>
                  <a:rPr lang="zh-CN" altLang="en-US" dirty="0" smtClean="0"/>
                  <a:t>第</a:t>
                </a:r>
                <a:r>
                  <a:rPr lang="en-US" altLang="zh-CN" dirty="0" smtClean="0"/>
                  <a:t>4</a:t>
                </a:r>
                <a:r>
                  <a:rPr lang="zh-CN" altLang="en-US" dirty="0" smtClean="0"/>
                  <a:t>个公式有条件（不计摩擦和绳重）</a:t>
                </a:r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它的意义在于揭示了</a:t>
                </a:r>
                <a:r>
                  <a:rPr lang="zh-CN" altLang="en-US" dirty="0"/>
                  <a:t>竖直省力</a:t>
                </a:r>
                <a:r>
                  <a:rPr lang="zh-CN" altLang="en-US" dirty="0" smtClean="0"/>
                  <a:t>滑轮组</a:t>
                </a:r>
                <a:r>
                  <a:rPr lang="en-US" altLang="zh-CN" dirty="0">
                    <a:solidFill>
                      <a:srgbClr val="000099"/>
                    </a:solidFill>
                    <a:latin typeface="黑体" pitchFamily="49" charset="-122"/>
                    <a:ea typeface="黑体" pitchFamily="49" charset="-122"/>
                    <a:sym typeface="Symbol" pitchFamily="18" charset="2"/>
                  </a:rPr>
                  <a:t></a:t>
                </a:r>
                <a:r>
                  <a:rPr lang="zh-CN" altLang="en-US" dirty="0" smtClean="0"/>
                  <a:t>的决定因素（</a:t>
                </a:r>
                <a:r>
                  <a:rPr lang="en-US" altLang="zh-CN" b="0" dirty="0" smtClean="0"/>
                  <a:t>G</a:t>
                </a:r>
                <a14:m>
                  <m:oMath xmlns:m="http://schemas.openxmlformats.org/officeDocument/2006/math">
                    <m:r>
                      <a:rPr lang="zh-CN" altLang="en-US" b="0" i="0" smtClean="0">
                        <a:latin typeface="Cambria Math"/>
                      </a:rPr>
                      <m:t>、</m:t>
                    </m:r>
                    <m:sSub>
                      <m:sSubPr>
                        <m:ctrlPr>
                          <a:rPr lang="en-US" altLang="zh-CN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>
                            <a:latin typeface="Cambria Math"/>
                          </a:rPr>
                          <m:t>𝑮</m:t>
                        </m:r>
                      </m:e>
                      <m:sub>
                        <m:r>
                          <a:rPr lang="zh-CN" altLang="en-US">
                            <a:latin typeface="Cambria Math"/>
                          </a:rPr>
                          <m:t>动</m:t>
                        </m:r>
                      </m:sub>
                    </m:sSub>
                    <m:r>
                      <a:rPr lang="zh-CN" altLang="en-US">
                        <a:latin typeface="Cambria Math"/>
                      </a:rPr>
                      <m:t> </m:t>
                    </m:r>
                  </m:oMath>
                </a14:m>
                <a:r>
                  <a:rPr lang="zh-CN" altLang="en-US" dirty="0" smtClean="0"/>
                  <a:t>、</a:t>
                </a:r>
                <a:r>
                  <a:rPr lang="en-US" altLang="zh-CN" dirty="0" smtClean="0"/>
                  <a:t>f</a:t>
                </a:r>
                <a:r>
                  <a:rPr lang="zh-CN" altLang="en-US" dirty="0" smtClean="0"/>
                  <a:t>）</a:t>
                </a:r>
                <a:r>
                  <a:rPr lang="en-US" altLang="zh-CN" dirty="0"/>
                  <a:t>,</a:t>
                </a:r>
                <a:r>
                  <a:rPr lang="zh-CN" altLang="en-US" dirty="0" smtClean="0"/>
                  <a:t>计算中很少用它</a:t>
                </a:r>
                <a:r>
                  <a:rPr lang="en-US" altLang="zh-CN" dirty="0"/>
                  <a:t>.</a:t>
                </a:r>
                <a:r>
                  <a:rPr lang="zh-CN" altLang="en-US" dirty="0" smtClean="0"/>
                  <a:t>拉力的功率是总功率</a:t>
                </a:r>
                <a:r>
                  <a:rPr lang="en-US" altLang="zh-CN" dirty="0" smtClean="0"/>
                  <a:t>,</a:t>
                </a:r>
                <a:r>
                  <a:rPr lang="zh-CN" altLang="en-US" dirty="0"/>
                  <a:t>使用</a:t>
                </a:r>
                <a:r>
                  <a:rPr lang="zh-CN" altLang="en-US" dirty="0" smtClean="0"/>
                  <a:t>                   之前需推导</a:t>
                </a:r>
                <a:r>
                  <a:rPr lang="en-US" altLang="zh-CN" dirty="0" smtClean="0"/>
                  <a:t>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标题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2924944"/>
                <a:ext cx="8352928" cy="1224136"/>
              </a:xfrm>
              <a:blipFill rotWithShape="1">
                <a:blip r:embed="rId2"/>
                <a:stretch>
                  <a:fillRect l="-1898" t="-166169" r="-803" b="-178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27984" y="5649829"/>
                <a:ext cx="17281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/>
                        </a:rPr>
                        <m:t>𝑷</m:t>
                      </m:r>
                      <m:r>
                        <a:rPr lang="en-US" altLang="zh-CN" sz="2800" b="1" i="1" smtClean="0">
                          <a:latin typeface="Cambria Math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/>
                        </a:rPr>
                        <m:t>𝑭𝒗</m:t>
                      </m:r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649829"/>
                <a:ext cx="1728192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651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 smtClean="0"/>
              <a:t>     下面</a:t>
            </a:r>
            <a:r>
              <a:rPr lang="zh-CN" altLang="en-US" sz="3200" dirty="0"/>
              <a:t>我们</a:t>
            </a:r>
            <a:r>
              <a:rPr lang="zh-CN" altLang="en-US" sz="3200" dirty="0" smtClean="0"/>
              <a:t>就要进入竖直滑轮组的第二类题型了，自此，对于非常规的滑轮组，分析拉力和重力关系时，就要重新选择</a:t>
            </a:r>
            <a:r>
              <a:rPr lang="zh-CN" altLang="en-US" sz="3200" dirty="0" smtClean="0">
                <a:solidFill>
                  <a:srgbClr val="FF0000"/>
                </a:solidFill>
              </a:rPr>
              <a:t>研究对象</a:t>
            </a:r>
            <a:r>
              <a:rPr lang="zh-CN" altLang="en-US" sz="3200" dirty="0" smtClean="0"/>
              <a:t>，进行</a:t>
            </a:r>
            <a:r>
              <a:rPr lang="zh-CN" altLang="en-US" sz="3200" dirty="0" smtClean="0">
                <a:solidFill>
                  <a:srgbClr val="FF0000"/>
                </a:solidFill>
              </a:rPr>
              <a:t>受力分析</a:t>
            </a:r>
            <a:r>
              <a:rPr lang="zh-CN" altLang="en-US" sz="3200" dirty="0" smtClean="0"/>
              <a:t>来得出。</a:t>
            </a:r>
            <a:endParaRPr lang="zh-CN" altLang="en-US" sz="32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1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57158" y="1214422"/>
            <a:ext cx="8301038" cy="898906"/>
          </a:xfrm>
        </p:spPr>
        <p:txBody>
          <a:bodyPr/>
          <a:lstStyle/>
          <a:p>
            <a:r>
              <a:rPr lang="zh-CN" altLang="en-US" sz="2400" dirty="0" smtClean="0"/>
              <a:t>（二）人提自己（</a:t>
            </a:r>
            <a:r>
              <a:rPr lang="en-US" altLang="zh-CN" sz="2400" b="0" dirty="0" smtClean="0"/>
              <a:t>n</a:t>
            </a:r>
            <a:r>
              <a:rPr lang="zh-CN" altLang="en-US" sz="2400" dirty="0" smtClean="0"/>
              <a:t>为与动滑轮接触绳子段数</a:t>
            </a:r>
            <a:r>
              <a:rPr lang="en-US" altLang="zh-CN" sz="2400" dirty="0" smtClean="0"/>
              <a:t>+1</a:t>
            </a:r>
            <a:r>
              <a:rPr lang="zh-CN" altLang="en-US" sz="2400" dirty="0" smtClean="0"/>
              <a:t>） 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dirty="0" smtClean="0"/>
              <a:t>                                 </a:t>
            </a:r>
            <a:r>
              <a:rPr lang="zh-CN" altLang="en-US" sz="2400" dirty="0" smtClean="0"/>
              <a:t>不计绳重和摩擦</a:t>
            </a:r>
            <a:endParaRPr lang="zh-CN" altLang="en-US" sz="2400" dirty="0"/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28596" y="28572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二、竖直省力滑轮组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" name="Picture 7" descr="C:\Users\Administrator\Desktop\20120818134558262816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1795054"/>
            <a:ext cx="146367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15816" y="2204864"/>
                <a:ext cx="3879988" cy="1003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i="1" smtClean="0">
                          <a:latin typeface="Cambria Math"/>
                        </a:rPr>
                        <m:t>F</m:t>
                      </m:r>
                      <m:r>
                        <a:rPr lang="en-US" altLang="zh-CN" sz="2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8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zh-CN" altLang="en-US" sz="2800" b="0" i="1" smtClean="0">
                                  <a:latin typeface="Cambria Math"/>
                                </a:rPr>
                                <m:t>人</m:t>
                              </m:r>
                            </m:sub>
                          </m:sSub>
                          <m:r>
                            <a:rPr lang="en-US" altLang="zh-CN" sz="28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zh-CN" altLang="en-US" sz="2800" b="0" i="1" smtClean="0">
                                  <a:latin typeface="Cambria Math"/>
                                </a:rPr>
                                <m:t>动</m:t>
                              </m:r>
                            </m:sub>
                          </m:sSub>
                          <m:r>
                            <a:rPr lang="en-US" altLang="zh-CN" sz="28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zh-CN" altLang="en-US" sz="2800" b="0" i="1" smtClean="0">
                                  <a:latin typeface="Cambria Math"/>
                                </a:rPr>
                                <m:t>筐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2204864"/>
                <a:ext cx="3879988" cy="10034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75856" y="4773194"/>
                <a:ext cx="2143600" cy="646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zh-CN" altLang="en-US" sz="2800" b="1" i="1" smtClean="0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/>
                            </a:rPr>
                            <m:t>𝟑</m:t>
                          </m:r>
                          <m:r>
                            <a:rPr lang="en-US" altLang="zh-CN" sz="28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zh-CN" altLang="en-US" sz="2800" b="1" i="1" smtClean="0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4773194"/>
                <a:ext cx="2143600" cy="64671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73296" y="3645024"/>
                <a:ext cx="13508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/>
                        </a:rPr>
                        <m:t>𝒔</m:t>
                      </m:r>
                      <m:r>
                        <a:rPr lang="en-US" altLang="zh-CN" sz="2800" b="1" i="1" smtClean="0">
                          <a:latin typeface="Cambria Math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/>
                        </a:rPr>
                        <m:t>𝟑</m:t>
                      </m:r>
                      <m:r>
                        <a:rPr lang="en-US" altLang="zh-CN" sz="2800" b="1" i="1" smtClean="0">
                          <a:latin typeface="Cambria Math"/>
                        </a:rPr>
                        <m:t>𝒉</m:t>
                      </m:r>
                    </m:oMath>
                  </m:oMathPara>
                </a14:m>
                <a:endParaRPr lang="zh-CN" altLang="en-US" sz="2800" b="1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296" y="3645024"/>
                <a:ext cx="1350819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448206" y="2003884"/>
            <a:ext cx="1674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以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动滑轮和下面所挂物</a:t>
            </a:r>
            <a:r>
              <a:rPr lang="zh-CN" altLang="en-US" sz="2000" b="1" dirty="0" smtClean="0"/>
              <a:t>为研究对象，之前只考过求拉力</a:t>
            </a:r>
            <a:r>
              <a:rPr lang="en-US" altLang="zh-CN" sz="2000" b="1" dirty="0" smtClean="0"/>
              <a:t>F</a:t>
            </a:r>
            <a:endParaRPr lang="zh-CN" altLang="en-US" sz="2000" b="1" dirty="0"/>
          </a:p>
        </p:txBody>
      </p:sp>
      <p:sp>
        <p:nvSpPr>
          <p:cNvPr id="7" name="左箭头 6"/>
          <p:cNvSpPr/>
          <p:nvPr/>
        </p:nvSpPr>
        <p:spPr>
          <a:xfrm>
            <a:off x="6660232" y="2191236"/>
            <a:ext cx="648072" cy="47705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0036" y="3478608"/>
            <a:ext cx="2055172" cy="17748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1517622" y="2429763"/>
            <a:ext cx="0" cy="186333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1517622" y="4328716"/>
            <a:ext cx="0" cy="1647799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1762941" y="5517232"/>
                <a:ext cx="63991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4000" b="1" i="1">
                          <a:latin typeface="Cambria Math"/>
                        </a:rPr>
                        <m:t>G</m:t>
                      </m:r>
                    </m:oMath>
                  </m:oMathPara>
                </a14:m>
                <a:endParaRPr lang="zh-CN" altLang="en-US" sz="4000" b="1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941" y="5517232"/>
                <a:ext cx="639919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1769200" y="2191236"/>
                <a:ext cx="96051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000" b="1" i="1" smtClean="0">
                          <a:latin typeface="Cambria Math"/>
                        </a:rPr>
                        <m:t>𝟑</m:t>
                      </m:r>
                      <m:r>
                        <a:rPr lang="en-US" altLang="zh-CN" sz="4000" b="1" i="1">
                          <a:latin typeface="Cambria Math"/>
                        </a:rPr>
                        <m:t>𝑭</m:t>
                      </m:r>
                    </m:oMath>
                  </m:oMathPara>
                </a14:m>
                <a:endParaRPr lang="zh-CN" altLang="en-US" sz="4000" b="1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200" y="2191236"/>
                <a:ext cx="960519" cy="707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833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6" grpId="0"/>
      <p:bldP spid="7" grpId="0" animBg="1"/>
      <p:bldP spid="9" grpId="0" animBg="1"/>
      <p:bldP spid="12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http://pic1.mofangge.com/upload/papers/c04/20110826/20110826154804437203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14" y="3474879"/>
            <a:ext cx="1860229" cy="320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椭圆 20"/>
          <p:cNvSpPr/>
          <p:nvPr/>
        </p:nvSpPr>
        <p:spPr>
          <a:xfrm>
            <a:off x="1298630" y="4680009"/>
            <a:ext cx="509474" cy="477181"/>
          </a:xfrm>
          <a:prstGeom prst="ellipse">
            <a:avLst/>
          </a:prstGeom>
          <a:solidFill>
            <a:srgbClr val="FFC000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541716"/>
          </a:xfrm>
        </p:spPr>
        <p:txBody>
          <a:bodyPr/>
          <a:lstStyle/>
          <a:p>
            <a:r>
              <a:rPr lang="zh-CN" altLang="en-US" sz="2800" dirty="0"/>
              <a:t>（二）人</a:t>
            </a:r>
            <a:r>
              <a:rPr lang="zh-CN" altLang="en-US" sz="2800" dirty="0" smtClean="0"/>
              <a:t>提自己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变式练习</a:t>
            </a:r>
            <a:r>
              <a:rPr lang="zh-CN" altLang="en-US" sz="2800" dirty="0" smtClean="0">
                <a:solidFill>
                  <a:srgbClr val="FF0000"/>
                </a:solidFill>
              </a:rPr>
              <a:t>（不止一根绕滑轮的绳）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268760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例：如</a:t>
            </a:r>
            <a:r>
              <a:rPr lang="zh-CN" altLang="en-US" sz="2800" b="1" dirty="0"/>
              <a:t>图所示，质量为</a:t>
            </a:r>
            <a:r>
              <a:rPr lang="en-US" altLang="zh-CN" sz="2800" b="1" dirty="0"/>
              <a:t>60kg </a:t>
            </a:r>
            <a:r>
              <a:rPr lang="zh-CN" altLang="en-US" sz="2800" b="1" dirty="0"/>
              <a:t>的人，站在质量为</a:t>
            </a:r>
            <a:r>
              <a:rPr lang="en-US" altLang="zh-CN" sz="2800" b="1" dirty="0"/>
              <a:t>30kg</a:t>
            </a:r>
            <a:r>
              <a:rPr lang="zh-CN" altLang="en-US" sz="2800" b="1" dirty="0"/>
              <a:t>的吊篮内，他至少用</a:t>
            </a:r>
            <a:r>
              <a:rPr lang="en-US" altLang="zh-CN" sz="2800" b="1" dirty="0" smtClean="0"/>
              <a:t>______</a:t>
            </a:r>
            <a:r>
              <a:rPr lang="en-US" altLang="zh-CN" sz="2800" b="1" dirty="0"/>
              <a:t>N</a:t>
            </a:r>
            <a:r>
              <a:rPr lang="zh-CN" altLang="en-US" sz="2800" b="1" dirty="0"/>
              <a:t>的拉力拉住绳子，才能使自己和吊篮在空中保持静止。 （</a:t>
            </a:r>
            <a:r>
              <a:rPr lang="en-US" altLang="zh-CN" sz="2800" b="1" dirty="0"/>
              <a:t>g=10N/kg</a:t>
            </a:r>
            <a:r>
              <a:rPr lang="zh-CN" altLang="en-US" sz="2800" b="1" dirty="0"/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59832" y="3789040"/>
                <a:ext cx="5112568" cy="1942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rgbClr val="FF0000"/>
                    </a:solidFill>
                  </a:rPr>
                  <a:t>此时只好从人手中的绳子开始逐个分析每段绳子的拉力，然后把人和篮子视为整体，根据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𝑭</m:t>
                        </m:r>
                      </m:e>
                      <m:sub>
                        <m: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所有</m:t>
                        </m:r>
                      </m:sub>
                    </m:sSub>
                    <m:r>
                      <a:rPr lang="en-US" altLang="zh-CN" sz="28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𝑮</m:t>
                        </m:r>
                      </m:e>
                      <m:sub>
                        <m:r>
                          <a:rPr lang="zh-CN" altLang="en-US" sz="28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总</m:t>
                        </m:r>
                      </m:sub>
                    </m:sSub>
                  </m:oMath>
                </a14:m>
                <a:r>
                  <a:rPr lang="zh-CN" altLang="en-US" sz="2800" b="1" dirty="0" smtClean="0">
                    <a:solidFill>
                      <a:srgbClr val="FF0000"/>
                    </a:solidFill>
                  </a:rPr>
                  <a:t>来解决问题。</a:t>
                </a:r>
                <a:endParaRPr lang="en-US" altLang="zh-CN" sz="28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3789040"/>
                <a:ext cx="5112568" cy="1942840"/>
              </a:xfrm>
              <a:prstGeom prst="rect">
                <a:avLst/>
              </a:prstGeom>
              <a:blipFill rotWithShape="1">
                <a:blip r:embed="rId3"/>
                <a:stretch>
                  <a:fillRect l="-2503" t="-3145" b="-15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接箭头连接符 3"/>
          <p:cNvCxnSpPr/>
          <p:nvPr/>
        </p:nvCxnSpPr>
        <p:spPr>
          <a:xfrm flipH="1">
            <a:off x="1259632" y="5076743"/>
            <a:ext cx="77996" cy="5845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1802686" y="5013176"/>
            <a:ext cx="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98630" y="565195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6881" y="547658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1571861" y="4221666"/>
            <a:ext cx="0" cy="7212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71861" y="4037000"/>
            <a:ext cx="609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2F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1298630" y="3284986"/>
            <a:ext cx="0" cy="10081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442646" y="3284986"/>
            <a:ext cx="609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4</a:t>
            </a:r>
            <a:r>
              <a:rPr lang="en-US" altLang="zh-CN" b="1" dirty="0" smtClean="0">
                <a:solidFill>
                  <a:srgbClr val="FF0000"/>
                </a:solidFill>
              </a:rPr>
              <a:t>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915816" y="5731880"/>
                <a:ext cx="5040560" cy="701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1" smtClean="0">
                        <a:solidFill>
                          <a:schemeClr val="tx1"/>
                        </a:solidFill>
                        <a:latin typeface="Cambria Math"/>
                      </a:rPr>
                      <m:t>∴</m:t>
                    </m:r>
                  </m:oMath>
                </a14:m>
                <a:r>
                  <a:rPr lang="en-US" altLang="zh-CN" sz="2800" b="1" i="1" dirty="0">
                    <a:solidFill>
                      <a:schemeClr val="tx1"/>
                    </a:solidFill>
                    <a:latin typeface="Cambria Math"/>
                  </a:rPr>
                  <a:t>4F=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𝑮</m:t>
                        </m:r>
                      </m:e>
                      <m:sub>
                        <m:r>
                          <a:rPr lang="zh-CN" altLang="en-US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总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/>
                      </a:rPr>
                      <m:t>∴</m:t>
                    </m:r>
                  </m:oMath>
                </a14:m>
                <a:r>
                  <a:rPr lang="en-US" altLang="zh-CN" sz="2800" b="1" i="1" dirty="0">
                    <a:solidFill>
                      <a:schemeClr val="tx1"/>
                    </a:solidFill>
                    <a:latin typeface="Cambria Math"/>
                  </a:rPr>
                  <a:t>F=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𝑚𝑔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2800" b="1" i="1" dirty="0">
                    <a:solidFill>
                      <a:schemeClr val="tx1"/>
                    </a:solidFill>
                    <a:latin typeface="Cambria Math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900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2800" b="1" i="1" dirty="0">
                    <a:solidFill>
                      <a:schemeClr val="tx1"/>
                    </a:solidFill>
                    <a:latin typeface="Cambria Math"/>
                  </a:rPr>
                  <a:t>=225(N)</a:t>
                </a:r>
                <a:endParaRPr lang="zh-CN" altLang="en-US" sz="2800" b="1" i="1" dirty="0">
                  <a:solidFill>
                    <a:schemeClr val="tx1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5731880"/>
                <a:ext cx="5040560" cy="701602"/>
              </a:xfrm>
              <a:prstGeom prst="rect">
                <a:avLst/>
              </a:prstGeom>
              <a:blipFill rotWithShape="1">
                <a:blip r:embed="rId4"/>
                <a:stretch>
                  <a:fillRect b="-69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接箭头连接符 24"/>
          <p:cNvCxnSpPr/>
          <p:nvPr/>
        </p:nvCxnSpPr>
        <p:spPr>
          <a:xfrm flipV="1">
            <a:off x="1043608" y="4221666"/>
            <a:ext cx="0" cy="7212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539552" y="410843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2F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1023937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8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" grpId="0"/>
      <p:bldP spid="10" grpId="0"/>
      <p:bldP spid="12" grpId="0"/>
      <p:bldP spid="17" grpId="0"/>
      <p:bldP spid="22" grpId="0"/>
      <p:bldP spid="23" grpId="0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03148" y="908720"/>
            <a:ext cx="8501122" cy="898906"/>
          </a:xfrm>
        </p:spPr>
        <p:txBody>
          <a:bodyPr/>
          <a:lstStyle/>
          <a:p>
            <a:r>
              <a:rPr lang="zh-CN" altLang="en-US" sz="2400" dirty="0" smtClean="0"/>
              <a:t>（三）其它：求天花板与定滑轮之间绳子拉力</a:t>
            </a:r>
            <a:r>
              <a:rPr lang="en-US" altLang="zh-CN" sz="2400" b="0" dirty="0" smtClean="0"/>
              <a:t>T</a:t>
            </a:r>
            <a:endParaRPr lang="zh-CN" altLang="en-US" dirty="0"/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28596" y="28572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二、竖直省力滑轮组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1003"/>
          <p:cNvPicPr>
            <a:picLocks noChangeAspect="1" noChangeArrowheads="1"/>
          </p:cNvPicPr>
          <p:nvPr/>
        </p:nvPicPr>
        <p:blipFill>
          <a:blip r:embed="rId2">
            <a:lum contrast="54000"/>
          </a:blip>
          <a:srcRect r="366" b="54994"/>
          <a:stretch>
            <a:fillRect/>
          </a:stretch>
        </p:blipFill>
        <p:spPr bwMode="auto">
          <a:xfrm>
            <a:off x="500034" y="1928802"/>
            <a:ext cx="1608138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直接箭头连接符 9"/>
          <p:cNvCxnSpPr/>
          <p:nvPr/>
        </p:nvCxnSpPr>
        <p:spPr>
          <a:xfrm flipV="1">
            <a:off x="1214414" y="1700808"/>
            <a:ext cx="3180" cy="1156682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642910" y="2000240"/>
            <a:ext cx="571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T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108172" y="2164992"/>
            <a:ext cx="29678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/>
              <a:t>以定滑轮为研究</a:t>
            </a:r>
            <a:r>
              <a:rPr lang="zh-CN" altLang="en-US" sz="2400" b="1" dirty="0" smtClean="0"/>
              <a:t>对象，</a:t>
            </a:r>
            <a:endParaRPr lang="en-US" altLang="zh-CN" sz="2400" b="1" dirty="0"/>
          </a:p>
          <a:p>
            <a:r>
              <a:rPr lang="zh-CN" altLang="en-US" sz="2400" b="1" dirty="0"/>
              <a:t>若不计</a:t>
            </a:r>
            <a:r>
              <a:rPr lang="zh-CN" altLang="en-US" sz="2400" b="1" dirty="0" smtClean="0"/>
              <a:t>摩擦和绳重</a:t>
            </a:r>
            <a:endParaRPr lang="zh-CN" altLang="en-US" sz="2400" b="1" dirty="0"/>
          </a:p>
        </p:txBody>
      </p:sp>
      <p:pic>
        <p:nvPicPr>
          <p:cNvPr id="15" name="Picture 7" descr="C:\Users\Administrator\Desktop\20120818134558262816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164992"/>
            <a:ext cx="1463675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直接箭头连接符 16"/>
          <p:cNvCxnSpPr/>
          <p:nvPr/>
        </p:nvCxnSpPr>
        <p:spPr>
          <a:xfrm flipH="1" flipV="1">
            <a:off x="5859473" y="2000240"/>
            <a:ext cx="15870" cy="2000264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5286380" y="1928802"/>
            <a:ext cx="571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T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7"/>
              <p:cNvSpPr txBox="1">
                <a:spLocks noChangeArrowheads="1"/>
              </p:cNvSpPr>
              <p:nvPr/>
            </p:nvSpPr>
            <p:spPr bwMode="auto">
              <a:xfrm>
                <a:off x="6715140" y="2000240"/>
                <a:ext cx="2249348" cy="2360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dirty="0" smtClean="0"/>
                  <a:t>整体法（把滑轮组和重物作为整体）</a:t>
                </a:r>
                <a:endParaRPr lang="en-US" altLang="zh-CN" sz="2800" b="1" dirty="0"/>
              </a:p>
              <a:p>
                <a:endParaRPr lang="en-US" altLang="zh-CN" sz="28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1" dirty="0">
                          <a:latin typeface="Cambria Math"/>
                        </a:rPr>
                        <m:t>T</m:t>
                      </m:r>
                      <m:r>
                        <a:rPr lang="en-US" altLang="zh-CN" sz="2800" b="1" i="1" dirty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800" b="1" i="1" dirty="0" smtClean="0">
                              <a:latin typeface="Cambria Math"/>
                            </a:rPr>
                            <m:t>𝑮</m:t>
                          </m:r>
                        </m:e>
                        <m:sub>
                          <m:r>
                            <a:rPr lang="zh-CN" altLang="en-US" sz="2800" b="1" i="1" dirty="0" smtClean="0">
                              <a:latin typeface="Cambria Math"/>
                            </a:rPr>
                            <m:t>总</m:t>
                          </m:r>
                        </m:sub>
                      </m:sSub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21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15140" y="2000240"/>
                <a:ext cx="2249348" cy="2360133"/>
              </a:xfrm>
              <a:prstGeom prst="rect">
                <a:avLst/>
              </a:prstGeom>
              <a:blipFill rotWithShape="1">
                <a:blip r:embed="rId4"/>
                <a:stretch>
                  <a:fillRect l="-5691" t="-2584" r="-840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445461" y="5310500"/>
            <a:ext cx="2208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此前在选择题中考过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上箭头 3"/>
          <p:cNvSpPr/>
          <p:nvPr/>
        </p:nvSpPr>
        <p:spPr>
          <a:xfrm>
            <a:off x="3191843" y="4509120"/>
            <a:ext cx="273730" cy="72579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755576" y="3013916"/>
            <a:ext cx="1590" cy="556904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1691680" y="3013916"/>
            <a:ext cx="1590" cy="556904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1216004" y="3383907"/>
            <a:ext cx="1590" cy="556904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1214408" y="2932419"/>
            <a:ext cx="2" cy="638401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764022" y="2582149"/>
            <a:ext cx="2184241" cy="29795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/>
          <p:nvPr/>
        </p:nvCxnSpPr>
        <p:spPr>
          <a:xfrm>
            <a:off x="5875343" y="4000504"/>
            <a:ext cx="0" cy="1948776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6011550" y="5723768"/>
                <a:ext cx="996811" cy="7142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3200" b="1" i="0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𝐆</m:t>
                          </m:r>
                        </m:e>
                        <m:sub>
                          <m:r>
                            <a:rPr lang="zh-CN" altLang="en-US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总</m:t>
                          </m:r>
                        </m:sub>
                      </m:sSub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550" y="5723768"/>
                <a:ext cx="996811" cy="71429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1820140" y="3293027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7101" y="332554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98092" y="3014575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F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6317" y="3549987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G</a:t>
            </a:r>
            <a:r>
              <a:rPr lang="zh-CN" altLang="en-US" b="1" baseline="-25000" dirty="0">
                <a:solidFill>
                  <a:srgbClr val="FF0000"/>
                </a:solidFill>
              </a:rPr>
              <a:t>定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2050402" y="3013916"/>
                <a:ext cx="2545762" cy="12518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/>
                        </a:rPr>
                        <m:t>T</m:t>
                      </m:r>
                      <m:r>
                        <a:rPr lang="en-US" altLang="zh-CN" sz="2800" smtClean="0">
                          <a:latin typeface="Cambria Math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/>
                        </a:rPr>
                        <m:t>F</m:t>
                      </m:r>
                      <m:r>
                        <a:rPr lang="en-US" altLang="zh-CN" sz="280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CN" altLang="zh-CN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zh-CN" altLang="zh-CN" sz="2800" i="1">
                              <a:latin typeface="Cambria Math"/>
                            </a:rPr>
                            <m:t>定</m:t>
                          </m:r>
                        </m:sub>
                      </m:sSub>
                    </m:oMath>
                  </m:oMathPara>
                </a14:m>
                <a:endParaRPr lang="en-US" altLang="zh-CN" sz="2800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</a:rPr>
                            <m:t>3</m:t>
                          </m:r>
                          <m:r>
                            <a:rPr lang="zh-CN" altLang="zh-CN" i="1">
                              <a:latin typeface="Cambria Math"/>
                            </a:rPr>
                            <m:t>（</m:t>
                          </m:r>
                          <m:r>
                            <a:rPr lang="en-US" altLang="zh-CN" i="1">
                              <a:latin typeface="Cambria Math"/>
                            </a:rPr>
                            <m:t>𝐺</m:t>
                          </m:r>
                          <m:r>
                            <a:rPr lang="en-US" altLang="zh-CN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zh-CN" altLang="zh-CN" i="1">
                                  <a:latin typeface="Cambria Math"/>
                                </a:rPr>
                                <m:t>动</m:t>
                              </m:r>
                            </m:sub>
                          </m:sSub>
                          <m:r>
                            <a:rPr lang="zh-CN" altLang="zh-CN" i="1">
                              <a:latin typeface="Cambria Math"/>
                            </a:rPr>
                            <m:t>）</m:t>
                          </m:r>
                        </m:num>
                        <m:den>
                          <m:r>
                            <a:rPr lang="en-US" altLang="zh-CN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zh-CN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zh-CN" altLang="zh-CN" i="1">
                              <a:latin typeface="Cambria Math"/>
                            </a:rPr>
                            <m:t>定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402" y="3013916"/>
                <a:ext cx="2545762" cy="125181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309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21" grpId="0"/>
      <p:bldP spid="2" grpId="0"/>
      <p:bldP spid="4" grpId="0" animBg="1"/>
      <p:bldP spid="5" grpId="0" animBg="1"/>
      <p:bldP spid="13" grpId="0"/>
      <p:bldP spid="25" grpId="0"/>
      <p:bldP spid="26" grpId="0"/>
      <p:bldP spid="27" grpId="0"/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二、竖直省力</a:t>
            </a:r>
            <a:r>
              <a:rPr lang="zh-CN" altLang="en-US" sz="2000" dirty="0"/>
              <a:t>滑轮组                                                            </a:t>
            </a:r>
            <a:r>
              <a:rPr lang="zh-CN" altLang="en-US" sz="2000" dirty="0" smtClean="0"/>
              <a:t>忽略动滑轮重、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绳重和</a:t>
            </a:r>
            <a:r>
              <a:rPr lang="zh-CN" altLang="en-US" sz="2000" dirty="0" smtClean="0"/>
              <a:t>摩擦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55264" y="1179712"/>
            <a:ext cx="3897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  <a:ea typeface="+mj-ea"/>
                <a:cs typeface="+mj-cs"/>
              </a:rPr>
              <a:t>（三</a:t>
            </a:r>
            <a:r>
              <a:rPr lang="zh-CN" altLang="en-US" sz="2400" b="1" dirty="0" smtClean="0">
                <a:latin typeface="+mj-lt"/>
                <a:ea typeface="+mj-ea"/>
                <a:cs typeface="+mj-cs"/>
              </a:rPr>
              <a:t>）其它：竖直</a:t>
            </a:r>
            <a:r>
              <a:rPr lang="zh-CN" altLang="en-US" sz="2400" b="1" dirty="0">
                <a:latin typeface="+mj-lt"/>
                <a:ea typeface="+mj-ea"/>
                <a:cs typeface="+mj-cs"/>
              </a:rPr>
              <a:t>费力</a:t>
            </a:r>
            <a:r>
              <a:rPr lang="zh-CN" altLang="en-US" sz="2400" b="1" dirty="0" smtClean="0">
                <a:latin typeface="+mj-lt"/>
                <a:ea typeface="+mj-ea"/>
                <a:cs typeface="+mj-cs"/>
              </a:rPr>
              <a:t>滑轮</a:t>
            </a:r>
            <a:endParaRPr lang="zh-CN" altLang="en-US" sz="2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https://pic.wenwen.soso.com/pqpic/wenwenpic/0/20190930001040-1021124025_jpeg_148_215_3174/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91" y="1687544"/>
            <a:ext cx="228014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http://a4.att.hudong.com/75/58/013005433769691440735866560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688660"/>
            <a:ext cx="3063340" cy="352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2993586" y="4774778"/>
                <a:ext cx="1128771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zh-CN" altLang="zh-CN" i="1">
                              <a:latin typeface="Cambria Math"/>
                            </a:rPr>
                            <m:t>甲</m:t>
                          </m:r>
                        </m:sub>
                      </m:sSub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r>
                        <a:rPr lang="en-US" altLang="zh-CN" i="1">
                          <a:latin typeface="Cambria Math"/>
                        </a:rPr>
                        <m:t>𝐺</m:t>
                      </m:r>
                      <m:r>
                        <a:rPr lang="en-US" altLang="zh-CN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86" y="4774778"/>
                <a:ext cx="1128771" cy="434734"/>
              </a:xfrm>
              <a:prstGeom prst="rect">
                <a:avLst/>
              </a:prstGeom>
              <a:blipFill rotWithShape="1"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4231462" y="4686677"/>
                <a:ext cx="1295483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zh-CN" altLang="zh-CN" i="1">
                              <a:latin typeface="Cambria Math"/>
                            </a:rPr>
                            <m:t>乙</m:t>
                          </m:r>
                        </m:sub>
                      </m:sSub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zh-CN" i="1">
                          <a:latin typeface="Cambria Math"/>
                        </a:rPr>
                        <m:t>𝐺</m:t>
                      </m:r>
                      <m:r>
                        <a:rPr lang="en-US" altLang="zh-CN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462" y="4686677"/>
                <a:ext cx="1295483" cy="6109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箭头连接符 14"/>
          <p:cNvCxnSpPr/>
          <p:nvPr/>
        </p:nvCxnSpPr>
        <p:spPr>
          <a:xfrm>
            <a:off x="1115616" y="2852936"/>
            <a:ext cx="0" cy="4907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1619672" y="2852936"/>
            <a:ext cx="0" cy="4907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V="1">
            <a:off x="1366910" y="1988840"/>
            <a:ext cx="0" cy="7872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64403" y="29743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94277" y="29743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25717" y="1727230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F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2363" y="5013890"/>
            <a:ext cx="12218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/>
              <a:t>F=2G</a:t>
            </a:r>
            <a:endParaRPr lang="zh-CN" altLang="zh-CN" sz="3200" dirty="0"/>
          </a:p>
        </p:txBody>
      </p:sp>
      <p:sp>
        <p:nvSpPr>
          <p:cNvPr id="30" name="TextBox 29"/>
          <p:cNvSpPr txBox="1"/>
          <p:nvPr/>
        </p:nvSpPr>
        <p:spPr>
          <a:xfrm>
            <a:off x="3042237" y="166113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定滑轮</a:t>
            </a:r>
            <a:endParaRPr lang="zh-CN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322192" y="166113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动</a:t>
            </a:r>
            <a:r>
              <a:rPr lang="zh-CN" altLang="en-US" dirty="0" smtClean="0"/>
              <a:t>滑轮</a:t>
            </a:r>
            <a:endParaRPr lang="zh-CN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22618" y="5583137"/>
            <a:ext cx="7999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一般的滑轮，动力</a:t>
            </a:r>
            <a:r>
              <a:rPr lang="en-US" altLang="zh-CN" dirty="0" smtClean="0"/>
              <a:t>F</a:t>
            </a:r>
            <a:r>
              <a:rPr lang="zh-CN" altLang="en-US" dirty="0" smtClean="0"/>
              <a:t>都是作用在绕过滑轮的绳子一端（即绳子自由端），而费力滑轮的动力</a:t>
            </a:r>
            <a:r>
              <a:rPr lang="en-US" altLang="zh-CN" dirty="0" smtClean="0"/>
              <a:t>F</a:t>
            </a:r>
            <a:r>
              <a:rPr lang="zh-CN" altLang="en-US" dirty="0" smtClean="0"/>
              <a:t>作用在动滑轮的挂钩上。通过</a:t>
            </a:r>
            <a:r>
              <a:rPr lang="zh-CN" altLang="en-US" dirty="0" smtClean="0">
                <a:solidFill>
                  <a:srgbClr val="FF0000"/>
                </a:solidFill>
              </a:rPr>
              <a:t>对动滑轮受力分析</a:t>
            </a:r>
            <a:r>
              <a:rPr lang="zh-CN" altLang="en-US" dirty="0" smtClean="0"/>
              <a:t>，可知达到了费力省距离的效果。</a:t>
            </a:r>
            <a:endParaRPr lang="zh-CN" altLang="en-US" dirty="0"/>
          </a:p>
        </p:txBody>
      </p:sp>
      <p:pic>
        <p:nvPicPr>
          <p:cNvPr id="45067" name="Picture 11" descr="http://thumb.1010pic.com/pic7/pages/31A2/0286/0280/3b2f51dc56cd0b09d3dfee759cc16443/A/Image24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484" y="1718304"/>
            <a:ext cx="3179278" cy="305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7092280" y="274228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丙</a:t>
            </a:r>
            <a:endParaRPr lang="zh-CN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786140" y="284413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/>
              <p:cNvSpPr/>
              <p:nvPr/>
            </p:nvSpPr>
            <p:spPr>
              <a:xfrm>
                <a:off x="5994415" y="4598576"/>
                <a:ext cx="1305614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zh-CN" altLang="en-US" b="0" i="1" smtClean="0">
                              <a:latin typeface="Cambria Math"/>
                            </a:rPr>
                            <m:t>丙</m:t>
                          </m:r>
                        </m:sub>
                      </m:sSub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zh-CN" i="1">
                          <a:latin typeface="Cambria Math"/>
                        </a:rPr>
                        <m:t>𝐺</m:t>
                      </m:r>
                      <m:r>
                        <a:rPr lang="en-US" altLang="zh-CN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矩形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415" y="4598576"/>
                <a:ext cx="1305614" cy="61093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7688275" y="4693546"/>
                <a:ext cx="1305614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zh-CN" altLang="en-US" b="0" i="1" smtClean="0">
                              <a:latin typeface="Cambria Math"/>
                            </a:rPr>
                            <m:t>丁</m:t>
                          </m:r>
                        </m:sub>
                      </m:sSub>
                      <m:r>
                        <a:rPr lang="en-US" altLang="zh-CN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altLang="zh-CN" i="1">
                          <a:latin typeface="Cambria Math"/>
                        </a:rPr>
                        <m:t>𝐺</m:t>
                      </m:r>
                      <m:r>
                        <a:rPr lang="en-US" altLang="zh-CN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275" y="4693546"/>
                <a:ext cx="1305614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6114917" y="4502011"/>
            <a:ext cx="532305" cy="272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983300" y="4502010"/>
            <a:ext cx="532305" cy="272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381069" y="1333905"/>
            <a:ext cx="2754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竖立省力滑轮组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510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7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92835" y="948586"/>
            <a:ext cx="8501122" cy="898906"/>
          </a:xfrm>
        </p:spPr>
        <p:txBody>
          <a:bodyPr/>
          <a:lstStyle/>
          <a:p>
            <a:r>
              <a:rPr lang="zh-CN" altLang="en-US" sz="2400" dirty="0" smtClean="0"/>
              <a:t>（三）其它：复杂计算</a:t>
            </a:r>
            <a:endParaRPr lang="zh-CN" altLang="en-US" dirty="0"/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28596" y="28572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二、竖直省力滑轮组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" name="Picture 3" descr="C:\Users\Administrator\Desktop\2014082500173039440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16634" y="1950518"/>
            <a:ext cx="2286000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直接箭头连接符 31"/>
          <p:cNvCxnSpPr/>
          <p:nvPr/>
        </p:nvCxnSpPr>
        <p:spPr>
          <a:xfrm rot="5400000" flipH="1" flipV="1">
            <a:off x="7167596" y="3342762"/>
            <a:ext cx="928688" cy="1587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rot="5400000" flipH="1" flipV="1">
            <a:off x="7167596" y="3771391"/>
            <a:ext cx="928688" cy="1587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 rot="5400000">
            <a:off x="7131871" y="4164305"/>
            <a:ext cx="1000138" cy="1588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7088128" y="3259975"/>
            <a:ext cx="571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N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7" name="TextBox 14"/>
          <p:cNvSpPr txBox="1">
            <a:spLocks noChangeArrowheads="1"/>
          </p:cNvSpPr>
          <p:nvPr/>
        </p:nvSpPr>
        <p:spPr bwMode="auto">
          <a:xfrm>
            <a:off x="7088128" y="2795631"/>
            <a:ext cx="571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</a:t>
            </a:r>
            <a:endParaRPr lang="zh-CN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4"/>
              <p:cNvSpPr txBox="1">
                <a:spLocks noChangeArrowheads="1"/>
              </p:cNvSpPr>
              <p:nvPr/>
            </p:nvSpPr>
            <p:spPr bwMode="auto">
              <a:xfrm>
                <a:off x="7102357" y="4236529"/>
                <a:ext cx="571500" cy="433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  <m:t>𝑮</m:t>
                          </m:r>
                        </m:e>
                        <m:sub>
                          <m:r>
                            <a:rPr lang="zh-CN" altLang="en-US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  <m:t>人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2357" y="4236529"/>
                <a:ext cx="571500" cy="433388"/>
              </a:xfrm>
              <a:prstGeom prst="rect">
                <a:avLst/>
              </a:prstGeom>
              <a:blipFill rotWithShape="1">
                <a:blip r:embed="rId5"/>
                <a:stretch>
                  <a:fillRect r="-4255" b="-140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73" y="1786063"/>
            <a:ext cx="7915661" cy="11843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73" y="3032968"/>
            <a:ext cx="6975405" cy="338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6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三、水平省力滑轮组</a:t>
            </a:r>
            <a:endParaRPr lang="zh-CN" altLang="en-US" dirty="0"/>
          </a:p>
        </p:txBody>
      </p:sp>
      <p:grpSp>
        <p:nvGrpSpPr>
          <p:cNvPr id="2" name="组合 6"/>
          <p:cNvGrpSpPr/>
          <p:nvPr/>
        </p:nvGrpSpPr>
        <p:grpSpPr>
          <a:xfrm>
            <a:off x="851066" y="2109762"/>
            <a:ext cx="3216878" cy="1733063"/>
            <a:chOff x="1116060" y="1526785"/>
            <a:chExt cx="2210476" cy="1051193"/>
          </a:xfrm>
        </p:grpSpPr>
        <p:grpSp>
          <p:nvGrpSpPr>
            <p:cNvPr id="4" name="组合 7"/>
            <p:cNvGrpSpPr/>
            <p:nvPr/>
          </p:nvGrpSpPr>
          <p:grpSpPr>
            <a:xfrm>
              <a:off x="1116060" y="1526785"/>
              <a:ext cx="2210476" cy="1051193"/>
              <a:chOff x="993372" y="1131590"/>
              <a:chExt cx="2808312" cy="1335494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93372" y="1314956"/>
                <a:ext cx="2808312" cy="1152128"/>
              </a:xfrm>
              <a:prstGeom prst="rect">
                <a:avLst/>
              </a:prstGeom>
              <a:solidFill>
                <a:srgbClr val="D8BC9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 i="1">
                  <a:solidFill>
                    <a:srgbClr val="593B4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Adobe 宋体 Std L" pitchFamily="18" charset="-122"/>
                  <a:cs typeface="Times New Roman" pitchFamily="18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137388" y="1131590"/>
                <a:ext cx="2513734" cy="1152128"/>
              </a:xfrm>
              <a:prstGeom prst="rect">
                <a:avLst/>
              </a:prstGeom>
              <a:gradFill>
                <a:gsLst>
                  <a:gs pos="0">
                    <a:srgbClr val="F3AA3F"/>
                  </a:gs>
                  <a:gs pos="100000">
                    <a:srgbClr val="B57F2E"/>
                  </a:gs>
                </a:gsLst>
                <a:path path="circle">
                  <a:fillToRect l="50000" t="50000" r="50000" b="50000"/>
                </a:path>
              </a:gra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TextBox 7"/>
            <p:cNvSpPr txBox="1"/>
            <p:nvPr/>
          </p:nvSpPr>
          <p:spPr>
            <a:xfrm>
              <a:off x="1475656" y="18145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Box 10"/>
          <p:cNvSpPr txBox="1"/>
          <p:nvPr/>
        </p:nvSpPr>
        <p:spPr>
          <a:xfrm>
            <a:off x="1374382" y="4077072"/>
            <a:ext cx="2097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不计滑轮和绳子间的摩擦</a:t>
            </a:r>
            <a:endParaRPr lang="zh-CN" altLang="en-US" sz="2400" dirty="0">
              <a:solidFill>
                <a:srgbClr val="0E0F0E"/>
              </a:solidFill>
            </a:endParaRPr>
          </a:p>
        </p:txBody>
      </p:sp>
      <p:grpSp>
        <p:nvGrpSpPr>
          <p:cNvPr id="5" name="组合 16"/>
          <p:cNvGrpSpPr/>
          <p:nvPr/>
        </p:nvGrpSpPr>
        <p:grpSpPr>
          <a:xfrm>
            <a:off x="4598072" y="2152421"/>
            <a:ext cx="2885862" cy="1677252"/>
            <a:chOff x="3564110" y="1526785"/>
            <a:chExt cx="2210476" cy="1051193"/>
          </a:xfrm>
        </p:grpSpPr>
        <p:grpSp>
          <p:nvGrpSpPr>
            <p:cNvPr id="6" name="组合 17"/>
            <p:cNvGrpSpPr/>
            <p:nvPr/>
          </p:nvGrpSpPr>
          <p:grpSpPr>
            <a:xfrm>
              <a:off x="3564110" y="1526785"/>
              <a:ext cx="2210476" cy="1051193"/>
              <a:chOff x="993372" y="1131590"/>
              <a:chExt cx="2808312" cy="133549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93372" y="1314956"/>
                <a:ext cx="2808312" cy="1152128"/>
              </a:xfrm>
              <a:prstGeom prst="rect">
                <a:avLst/>
              </a:prstGeom>
              <a:solidFill>
                <a:srgbClr val="D8BC9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 i="1">
                  <a:solidFill>
                    <a:srgbClr val="593B4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Adobe 宋体 Std L" pitchFamily="18" charset="-122"/>
                  <a:cs typeface="Times New Roman" pitchFamily="18" charset="0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137388" y="1131590"/>
                <a:ext cx="2513734" cy="1152128"/>
              </a:xfrm>
              <a:prstGeom prst="rect">
                <a:avLst/>
              </a:prstGeom>
              <a:gradFill>
                <a:gsLst>
                  <a:gs pos="0">
                    <a:srgbClr val="F3AA3F"/>
                  </a:gs>
                  <a:gs pos="100000">
                    <a:srgbClr val="B57F2E"/>
                  </a:gs>
                </a:gsLst>
                <a:path path="circle">
                  <a:fillToRect l="50000" t="50000" r="50000" b="50000"/>
                </a:path>
              </a:gra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93B47"/>
                  </a:solidFill>
                </a:endParaRPr>
              </a:p>
            </p:txBody>
          </p:sp>
        </p:grpSp>
        <p:sp>
          <p:nvSpPr>
            <p:cNvPr id="19" name="TextBox 13"/>
            <p:cNvSpPr txBox="1"/>
            <p:nvPr/>
          </p:nvSpPr>
          <p:spPr>
            <a:xfrm>
              <a:off x="3910688" y="1826327"/>
              <a:ext cx="1512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4860032" y="2669621"/>
            <a:ext cx="2376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（二）实际情况</a:t>
            </a:r>
            <a:endParaRPr lang="zh-CN" altLang="en-US" sz="2400" b="1" dirty="0"/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1143089" y="2626484"/>
            <a:ext cx="2564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（一）理想情况</a:t>
            </a:r>
            <a:endParaRPr lang="zh-CN" altLang="en-US" sz="2400" b="1" dirty="0"/>
          </a:p>
        </p:txBody>
      </p:sp>
      <p:sp>
        <p:nvSpPr>
          <p:cNvPr id="23" name="TextBox 10"/>
          <p:cNvSpPr txBox="1"/>
          <p:nvPr/>
        </p:nvSpPr>
        <p:spPr>
          <a:xfrm>
            <a:off x="4927619" y="4116125"/>
            <a:ext cx="2097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存在滑轮和绳子间的摩擦</a:t>
            </a:r>
            <a:endParaRPr lang="zh-CN" altLang="en-US" sz="2400" dirty="0">
              <a:solidFill>
                <a:srgbClr val="0E0F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34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00100" y="1357298"/>
            <a:ext cx="7072362" cy="898906"/>
          </a:xfrm>
        </p:spPr>
        <p:txBody>
          <a:bodyPr/>
          <a:lstStyle/>
          <a:p>
            <a:r>
              <a:rPr lang="zh-CN" altLang="en-US" sz="2400" dirty="0" smtClean="0"/>
              <a:t>（一）理想情况（不计滑轮和绳子间的摩擦）</a:t>
            </a:r>
            <a:r>
              <a:rPr lang="zh-CN" altLang="en-US" sz="1600" dirty="0" smtClean="0">
                <a:solidFill>
                  <a:srgbClr val="0E0F0E"/>
                </a:solidFill>
              </a:rPr>
              <a:t/>
            </a:r>
            <a:br>
              <a:rPr lang="zh-CN" altLang="en-US" sz="1600" dirty="0" smtClean="0">
                <a:solidFill>
                  <a:srgbClr val="0E0F0E"/>
                </a:solidFill>
              </a:rPr>
            </a:br>
            <a:endParaRPr lang="zh-CN" altLang="en-US" sz="2400" dirty="0"/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28596" y="28572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二、水平省力滑轮组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758196"/>
              </p:ext>
            </p:extLst>
          </p:nvPr>
        </p:nvGraphicFramePr>
        <p:xfrm>
          <a:off x="2411760" y="2524122"/>
          <a:ext cx="12382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" name="Equation" r:id="rId3" imgW="444307" imgH="393529" progId="Equation.DSMT4">
                  <p:embed/>
                </p:oleObj>
              </mc:Choice>
              <mc:Fallback>
                <p:oleObj name="Equation" r:id="rId3" imgW="444307" imgH="393529" progId="Equation.DSMT4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524122"/>
                        <a:ext cx="1238250" cy="1095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矩形 21"/>
          <p:cNvSpPr/>
          <p:nvPr/>
        </p:nvSpPr>
        <p:spPr>
          <a:xfrm>
            <a:off x="1209887" y="5501094"/>
            <a:ext cx="5649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∵</a:t>
            </a:r>
            <a:endParaRPr lang="zh-CN" altLang="en-US" sz="2800" dirty="0"/>
          </a:p>
        </p:txBody>
      </p:sp>
      <p:sp>
        <p:nvSpPr>
          <p:cNvPr id="23" name="矩形 22"/>
          <p:cNvSpPr/>
          <p:nvPr/>
        </p:nvSpPr>
        <p:spPr>
          <a:xfrm>
            <a:off x="5220072" y="542105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/>
              <a:t>∴</a:t>
            </a:r>
            <a:endParaRPr lang="zh-CN" altLang="en-US" sz="2800" dirty="0"/>
          </a:p>
        </p:txBody>
      </p:sp>
      <p:sp>
        <p:nvSpPr>
          <p:cNvPr id="24" name="矩形 7"/>
          <p:cNvSpPr>
            <a:spLocks noChangeArrowheads="1"/>
          </p:cNvSpPr>
          <p:nvPr/>
        </p:nvSpPr>
        <p:spPr bwMode="auto">
          <a:xfrm>
            <a:off x="6697844" y="5297941"/>
            <a:ext cx="11144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 </a:t>
            </a:r>
            <a:r>
              <a:rPr lang="en-US" altLang="zh-CN" sz="3600" b="1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= 1</a:t>
            </a:r>
            <a:endParaRPr lang="zh-CN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048453"/>
            <a:ext cx="1547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以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动滑轮为研究对象分析。此公式在选择、填空中出现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1725398" y="2941005"/>
            <a:ext cx="684584" cy="261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60513" y="3703681"/>
                <a:ext cx="2773354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513" y="3703681"/>
                <a:ext cx="2773354" cy="567528"/>
              </a:xfrm>
              <a:prstGeom prst="rect">
                <a:avLst/>
              </a:prstGeom>
              <a:blipFill rotWithShape="1">
                <a:blip r:embed="rId5"/>
                <a:stretch>
                  <a:fillRect b="-17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34248" y="4472879"/>
                <a:ext cx="1825884" cy="5675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248" y="4472879"/>
                <a:ext cx="1825884" cy="567528"/>
              </a:xfrm>
              <a:prstGeom prst="rect">
                <a:avLst/>
              </a:prstGeom>
              <a:blipFill rotWithShape="1">
                <a:blip r:embed="rId6"/>
                <a:stretch>
                  <a:fillRect b="-17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380" y="2214554"/>
            <a:ext cx="29432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929586" y="2857496"/>
            <a:ext cx="571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f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6156176" y="2885969"/>
            <a:ext cx="601816" cy="550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>
            <a:off x="6084168" y="3166980"/>
            <a:ext cx="52531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>
            <a:off x="6156176" y="3429000"/>
            <a:ext cx="60181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endCxn id="15" idx="1"/>
          </p:cNvCxnSpPr>
          <p:nvPr/>
        </p:nvCxnSpPr>
        <p:spPr>
          <a:xfrm>
            <a:off x="7027618" y="3156003"/>
            <a:ext cx="901968" cy="2465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1115616" y="5297941"/>
                <a:ext cx="3890552" cy="10326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zh-CN" sz="2400" i="1">
                              <a:latin typeface="Cambria Math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zh-CN" altLang="zh-CN" sz="2400" i="1">
                                    <a:latin typeface="Cambria Math"/>
                                  </a:rPr>
                                  <m:t>有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𝑓</m:t>
                            </m:r>
                            <m:sSub>
                              <m:sSub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zh-CN" altLang="zh-CN" sz="2400" i="1">
                                    <a:latin typeface="Cambria Math"/>
                                  </a:rPr>
                                  <m:t>物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               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zh-CN" altLang="zh-CN" sz="2400" i="1">
                                    <a:latin typeface="Cambria Math"/>
                                  </a:rPr>
                                  <m:t>总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𝐹</m:t>
                            </m:r>
                            <m:sSub>
                              <m:sSub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zh-CN" altLang="zh-CN" sz="2400" i="1">
                                    <a:latin typeface="Cambria Math"/>
                                  </a:rPr>
                                  <m:t>自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𝑓</m:t>
                            </m:r>
                            <m:sSub>
                              <m:sSub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zh-CN" altLang="zh-CN" sz="2400" i="1">
                                    <a:latin typeface="Cambria Math"/>
                                  </a:rPr>
                                  <m:t>物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297941"/>
                <a:ext cx="3890552" cy="103265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517993"/>
              </p:ext>
            </p:extLst>
          </p:nvPr>
        </p:nvGraphicFramePr>
        <p:xfrm>
          <a:off x="5652120" y="5010713"/>
          <a:ext cx="1143000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3" name="Equation" r:id="rId9" imgW="1485900" imgH="406400" progId="Equation.DSMT4">
                  <p:embed/>
                </p:oleObj>
              </mc:Choice>
              <mc:Fallback>
                <p:oleObj name="Equation" r:id="rId9" imgW="1485900" imgH="4064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67476" b="200"/>
                      <a:stretch>
                        <a:fillRect/>
                      </a:stretch>
                    </p:blipFill>
                    <p:spPr bwMode="auto">
                      <a:xfrm>
                        <a:off x="5652120" y="5010713"/>
                        <a:ext cx="1143000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309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00100" y="1142984"/>
            <a:ext cx="7572428" cy="898906"/>
          </a:xfrm>
        </p:spPr>
        <p:txBody>
          <a:bodyPr/>
          <a:lstStyle/>
          <a:p>
            <a:r>
              <a:rPr lang="zh-CN" altLang="en-US" sz="2400" dirty="0" smtClean="0"/>
              <a:t>（二）实际情况（存在滑轮和绳子间的摩擦）</a:t>
            </a:r>
            <a:endParaRPr lang="zh-CN" altLang="en-US" sz="2400" dirty="0"/>
          </a:p>
        </p:txBody>
      </p:sp>
      <p:sp>
        <p:nvSpPr>
          <p:cNvPr id="16" name="标题 2"/>
          <p:cNvSpPr txBox="1">
            <a:spLocks/>
          </p:cNvSpPr>
          <p:nvPr/>
        </p:nvSpPr>
        <p:spPr>
          <a:xfrm>
            <a:off x="428596" y="285728"/>
            <a:ext cx="8229600" cy="541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二、水平省力滑轮组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810946"/>
              </p:ext>
            </p:extLst>
          </p:nvPr>
        </p:nvGraphicFramePr>
        <p:xfrm>
          <a:off x="1071538" y="2071678"/>
          <a:ext cx="12382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6" name="Equation" r:id="rId3" imgW="444240" imgH="393480" progId="Equation.DSMT4">
                  <p:embed/>
                </p:oleObj>
              </mc:Choice>
              <mc:Fallback>
                <p:oleObj name="Equation" r:id="rId3" imgW="444240" imgH="393480" progId="Equation.DSMT4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2071678"/>
                        <a:ext cx="1238250" cy="1095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1071538" y="4786322"/>
          <a:ext cx="3690938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7" r:id="rId5" imgW="1365419" imgH="459393" progId="Equation.3">
                  <p:embed/>
                </p:oleObj>
              </mc:Choice>
              <mc:Fallback>
                <p:oleObj r:id="rId5" imgW="1365419" imgH="459393" progId="Equation.3">
                  <p:embed/>
                  <p:pic>
                    <p:nvPicPr>
                      <p:cNvPr id="0" name="Picture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4786322"/>
                        <a:ext cx="3690938" cy="1252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380" y="2214554"/>
            <a:ext cx="29432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07704" y="6005446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1</a:t>
            </a:r>
            <a:endParaRPr lang="zh-CN" alt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31840" y="5974523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2</a:t>
            </a:r>
            <a:endParaRPr lang="zh-CN" alt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147352" y="5974523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3</a:t>
            </a:r>
            <a:endParaRPr lang="zh-CN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21027" y="3244431"/>
                <a:ext cx="2773354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27" y="3244431"/>
                <a:ext cx="2773354" cy="567528"/>
              </a:xfrm>
              <a:prstGeom prst="rect">
                <a:avLst/>
              </a:prstGeom>
              <a:blipFill rotWithShape="1">
                <a:blip r:embed="rId8"/>
                <a:stretch>
                  <a:fillRect b="-17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43608" y="4005064"/>
                <a:ext cx="1825884" cy="5675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自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/>
                            </a:rPr>
                            <m:t>物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005064"/>
                <a:ext cx="1825884" cy="567528"/>
              </a:xfrm>
              <a:prstGeom prst="rect">
                <a:avLst/>
              </a:prstGeom>
              <a:blipFill rotWithShape="1">
                <a:blip r:embed="rId9"/>
                <a:stretch>
                  <a:fillRect b="-17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30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274638"/>
            <a:ext cx="9252520" cy="541716"/>
          </a:xfrm>
        </p:spPr>
        <p:txBody>
          <a:bodyPr/>
          <a:lstStyle/>
          <a:p>
            <a:r>
              <a:rPr lang="zh-CN" altLang="en-US" dirty="0" smtClean="0"/>
              <a:t>例（</a:t>
            </a:r>
            <a:r>
              <a:rPr lang="en-US" altLang="zh-CN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  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  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1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，</a:t>
            </a:r>
            <a:r>
              <a:rPr lang="zh-CN" altLang="en-US" sz="2000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意味着一定是实际情况，可利用</a:t>
            </a:r>
            <a:r>
              <a:rPr lang="en-US" altLang="zh-CN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sz="2000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公式</a:t>
            </a:r>
            <a:r>
              <a:rPr lang="en-US" altLang="zh-CN" sz="2000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1</a:t>
            </a:r>
            <a:r>
              <a:rPr lang="zh-CN" altLang="en-US" sz="2000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、</a:t>
            </a:r>
            <a:r>
              <a:rPr lang="en-US" altLang="zh-CN" sz="2000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2</a:t>
            </a:r>
            <a:r>
              <a:rPr lang="zh-CN" altLang="en-US" sz="2000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、</a:t>
            </a:r>
            <a:r>
              <a:rPr lang="en-US" altLang="zh-CN" sz="2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3</a:t>
            </a:r>
            <a:r>
              <a:rPr lang="zh-CN" altLang="en-US" sz="2000" dirty="0" smtClean="0">
                <a:latin typeface="黑体" pitchFamily="49" charset="-122"/>
                <a:ea typeface="黑体" pitchFamily="49" charset="-122"/>
                <a:sym typeface="Symbol" pitchFamily="18" charset="2"/>
              </a:rPr>
              <a:t>解决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pic>
        <p:nvPicPr>
          <p:cNvPr id="39938" name="Picture 2" descr="1001"/>
          <p:cNvPicPr>
            <a:picLocks noChangeAspect="1" noChangeArrowheads="1"/>
          </p:cNvPicPr>
          <p:nvPr/>
        </p:nvPicPr>
        <p:blipFill>
          <a:blip r:embed="rId2">
            <a:lum bright="-12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7" r="10271" b="15118"/>
          <a:stretch>
            <a:fillRect/>
          </a:stretch>
        </p:blipFill>
        <p:spPr bwMode="auto">
          <a:xfrm>
            <a:off x="5148064" y="3779873"/>
            <a:ext cx="3393527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E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67544" y="1713384"/>
            <a:ext cx="667367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765" y="1124744"/>
            <a:ext cx="81724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如图所示，物体在拉力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的作用下水平向右以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0.5m/s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的速度匀速运动，物体与地面间的摩擦力为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240N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，滑轮组的机械效率为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80%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。求：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   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4S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内，有用功为多少？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   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2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4S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内，拉力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所做的功为多少？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   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3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）拉力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F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大小为多少？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6" name="不等于号 5"/>
          <p:cNvSpPr/>
          <p:nvPr/>
        </p:nvSpPr>
        <p:spPr>
          <a:xfrm>
            <a:off x="1331640" y="487635"/>
            <a:ext cx="576064" cy="288032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114400" y="4891514"/>
                <a:ext cx="5033664" cy="6570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 smtClean="0">
                    <a:solidFill>
                      <a:srgbClr val="FF0000"/>
                    </a:solidFill>
                  </a:rPr>
                  <a:t>容易混淆的是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物</m:t>
                        </m:r>
                      </m:sub>
                    </m:sSub>
                    <m:r>
                      <a:rPr lang="zh-CN" altLang="en-US" sz="2800" b="1" i="1">
                        <a:solidFill>
                          <a:srgbClr val="FF0000"/>
                        </a:solidFill>
                        <a:latin typeface="Cambria Math"/>
                      </a:rPr>
                      <m:t>与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自</m:t>
                        </m:r>
                      </m:sub>
                    </m:sSub>
                    <m:r>
                      <a:rPr lang="en-US" altLang="zh-CN" sz="2800" b="1" i="1" smtClean="0">
                        <a:solidFill>
                          <a:srgbClr val="FF0000"/>
                        </a:solidFill>
                        <a:latin typeface="Cambria Math"/>
                      </a:rPr>
                      <m:t>;</m:t>
                    </m:r>
                  </m:oMath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00" y="4891514"/>
                <a:ext cx="5033664" cy="657039"/>
              </a:xfrm>
              <a:prstGeom prst="rect">
                <a:avLst/>
              </a:prstGeom>
              <a:blipFill rotWithShape="1">
                <a:blip r:embed="rId3"/>
                <a:stretch>
                  <a:fillRect l="-2545" t="-8333" b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-316905" y="5583577"/>
                <a:ext cx="8698492" cy="8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zh-CN" sz="2800" b="1" smtClean="0">
                          <a:solidFill>
                            <a:srgbClr val="FF0000"/>
                          </a:solidFill>
                          <a:latin typeface="Cambria Math"/>
                        </a:rPr>
                        <m:t>∵</m:t>
                      </m:r>
                      <m:r>
                        <a:rPr lang="zh-CN" altLang="zh-CN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𝛈</m:t>
                      </m:r>
                      <m:r>
                        <a:rPr lang="zh-CN" altLang="zh-CN" sz="2800" b="1" smtClean="0">
                          <a:solidFill>
                            <a:srgbClr val="FF0000"/>
                          </a:solidFill>
                          <a:latin typeface="Cambria Math"/>
                        </a:rPr>
                        <m:t>≠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zh-CN" altLang="zh-CN" sz="2800" b="1">
                          <a:solidFill>
                            <a:srgbClr val="FF0000"/>
                          </a:solidFill>
                          <a:latin typeface="Cambria Math"/>
                        </a:rPr>
                        <m:t>∴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𝐅</m:t>
                      </m:r>
                      <m:r>
                        <a:rPr lang="zh-CN" altLang="zh-CN" sz="2800" b="1">
                          <a:solidFill>
                            <a:srgbClr val="FF0000"/>
                          </a:solidFill>
                          <a:latin typeface="Cambria Math"/>
                        </a:rPr>
                        <m:t>≠</m:t>
                      </m:r>
                      <m:f>
                        <m:fPr>
                          <m:ctrlPr>
                            <a:rPr lang="zh-CN" altLang="zh-CN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𝒇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,</m:t>
                      </m:r>
                      <m:r>
                        <a:rPr lang="zh-CN" altLang="zh-CN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于是不能用</m:t>
                      </m:r>
                      <m:sSub>
                        <m:sSubPr>
                          <m:ctrlPr>
                            <a:rPr lang="zh-CN" altLang="zh-CN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𝑾</m:t>
                          </m:r>
                        </m:e>
                        <m:sub>
                          <m:r>
                            <a:rPr lang="zh-CN" altLang="zh-CN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总</m:t>
                          </m:r>
                        </m:sub>
                      </m:sSub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𝑭𝒔</m:t>
                      </m:r>
                      <m:r>
                        <a:rPr lang="zh-CN" altLang="zh-CN" sz="2800" b="1" i="1">
                          <a:solidFill>
                            <a:srgbClr val="FF0000"/>
                          </a:solidFill>
                          <a:latin typeface="Cambria Math"/>
                        </a:rPr>
                        <m:t>求总功</m:t>
                      </m:r>
                    </m:oMath>
                  </m:oMathPara>
                </a14:m>
                <a:endParaRPr lang="zh-CN" altLang="zh-CN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6905" y="5583577"/>
                <a:ext cx="8698492" cy="89896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0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6712026" cy="5545514"/>
          </a:xfrm>
        </p:spPr>
      </p:pic>
    </p:spTree>
    <p:extLst>
      <p:ext uri="{BB962C8B-B14F-4D97-AF65-F5344CB8AC3E}">
        <p14:creationId xmlns:p14="http://schemas.microsoft.com/office/powerpoint/2010/main" val="280548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拓展：竖直滑轮组水平拖动物体</a:t>
            </a:r>
            <a:endParaRPr lang="zh-CN" altLang="en-US" dirty="0"/>
          </a:p>
        </p:txBody>
      </p:sp>
      <p:pic>
        <p:nvPicPr>
          <p:cNvPr id="5" name="Picture 2" descr="C:\Users\Administrator\Desktop\1c950a7b02087bf433ac8558f1d3572c11dfcf3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3756542"/>
            <a:ext cx="257175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接箭头连接符 5"/>
          <p:cNvCxnSpPr/>
          <p:nvPr/>
        </p:nvCxnSpPr>
        <p:spPr>
          <a:xfrm rot="5400000" flipH="1" flipV="1">
            <a:off x="288606" y="5220224"/>
            <a:ext cx="928688" cy="1587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rot="5400000" flipH="1" flipV="1">
            <a:off x="288606" y="5648853"/>
            <a:ext cx="928688" cy="1587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rot="5400000">
            <a:off x="252881" y="6041767"/>
            <a:ext cx="1000138" cy="1588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70166" y="4643446"/>
            <a:ext cx="571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28171" y="5072074"/>
            <a:ext cx="571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N</a:t>
            </a:r>
            <a:endParaRPr lang="zh-CN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4"/>
              <p:cNvSpPr txBox="1">
                <a:spLocks noChangeArrowheads="1"/>
              </p:cNvSpPr>
              <p:nvPr/>
            </p:nvSpPr>
            <p:spPr bwMode="auto">
              <a:xfrm>
                <a:off x="212253" y="6192839"/>
                <a:ext cx="571500" cy="433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  <m:t>𝑮</m:t>
                          </m:r>
                        </m:e>
                        <m:sub>
                          <m:r>
                            <a:rPr lang="zh-CN" altLang="en-US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  <m:t>人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2253" y="6192839"/>
                <a:ext cx="571500" cy="433388"/>
              </a:xfrm>
              <a:prstGeom prst="rect">
                <a:avLst/>
              </a:prstGeom>
              <a:blipFill rotWithShape="1">
                <a:blip r:embed="rId3"/>
                <a:stretch>
                  <a:fillRect r="-3191" b="-140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椭圆 1"/>
          <p:cNvSpPr/>
          <p:nvPr/>
        </p:nvSpPr>
        <p:spPr>
          <a:xfrm>
            <a:off x="1154602" y="4970988"/>
            <a:ext cx="421666" cy="42862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1365435" y="5185302"/>
            <a:ext cx="0" cy="6199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1187624" y="4643446"/>
            <a:ext cx="0" cy="4286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 21"/>
          <p:cNvSpPr/>
          <p:nvPr/>
        </p:nvSpPr>
        <p:spPr>
          <a:xfrm>
            <a:off x="1159615" y="3948157"/>
            <a:ext cx="442212" cy="1447469"/>
          </a:xfrm>
          <a:custGeom>
            <a:avLst/>
            <a:gdLst>
              <a:gd name="connsiteX0" fmla="*/ 404265 w 442212"/>
              <a:gd name="connsiteY0" fmla="*/ 0 h 1447469"/>
              <a:gd name="connsiteX1" fmla="*/ 412811 w 442212"/>
              <a:gd name="connsiteY1" fmla="*/ 1273323 h 1447469"/>
              <a:gd name="connsiteX2" fmla="*/ 79525 w 442212"/>
              <a:gd name="connsiteY2" fmla="*/ 1435693 h 1447469"/>
              <a:gd name="connsiteX3" fmla="*/ 2613 w 442212"/>
              <a:gd name="connsiteY3" fmla="*/ 1273323 h 1447469"/>
              <a:gd name="connsiteX4" fmla="*/ 19705 w 442212"/>
              <a:gd name="connsiteY4" fmla="*/ 1110953 h 1447469"/>
              <a:gd name="connsiteX5" fmla="*/ 36796 w 442212"/>
              <a:gd name="connsiteY5" fmla="*/ 1093862 h 144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212" h="1447469">
                <a:moveTo>
                  <a:pt x="404265" y="0"/>
                </a:moveTo>
                <a:cubicBezTo>
                  <a:pt x="435599" y="517020"/>
                  <a:pt x="466934" y="1034041"/>
                  <a:pt x="412811" y="1273323"/>
                </a:cubicBezTo>
                <a:cubicBezTo>
                  <a:pt x="358688" y="1512605"/>
                  <a:pt x="147891" y="1435693"/>
                  <a:pt x="79525" y="1435693"/>
                </a:cubicBezTo>
                <a:cubicBezTo>
                  <a:pt x="11159" y="1435693"/>
                  <a:pt x="12583" y="1327446"/>
                  <a:pt x="2613" y="1273323"/>
                </a:cubicBezTo>
                <a:cubicBezTo>
                  <a:pt x="-7357" y="1219200"/>
                  <a:pt x="14008" y="1140863"/>
                  <a:pt x="19705" y="1110953"/>
                </a:cubicBezTo>
                <a:cubicBezTo>
                  <a:pt x="25402" y="1081043"/>
                  <a:pt x="31099" y="1087452"/>
                  <a:pt x="36796" y="109386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1381984" y="5376244"/>
                <a:ext cx="1050224" cy="436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  <a:ea typeface="黑体" pitchFamily="49" charset="-122"/>
                        </a:rPr>
                        <m:t>𝒇</m:t>
                      </m:r>
                      <m:r>
                        <a:rPr lang="en-US" altLang="zh-CN" b="1" i="1">
                          <a:solidFill>
                            <a:srgbClr val="FF0000"/>
                          </a:solidFill>
                          <a:latin typeface="Cambria Math"/>
                          <a:ea typeface="黑体" pitchFamily="49" charset="-122"/>
                        </a:rPr>
                        <m:t>+</m:t>
                      </m:r>
                      <m:sSub>
                        <m:sSubPr>
                          <m:ctrlP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  <m:t>𝑮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FF0000"/>
                              </a:solidFill>
                              <a:latin typeface="Cambria Math"/>
                              <a:ea typeface="黑体" pitchFamily="49" charset="-122"/>
                            </a:rPr>
                            <m:t>动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984" y="5376244"/>
                <a:ext cx="1050224" cy="436145"/>
              </a:xfrm>
              <a:prstGeom prst="rect">
                <a:avLst/>
              </a:prstGeom>
              <a:blipFill rotWithShape="1">
                <a:blip r:embed="rId6"/>
                <a:stretch>
                  <a:fillRect b="-14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1154602" y="4417706"/>
            <a:ext cx="571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19" y="1124744"/>
            <a:ext cx="8917711" cy="132881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809" y="2751910"/>
            <a:ext cx="6696744" cy="324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1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" grpId="0" animBg="1"/>
      <p:bldP spid="22" grpId="0" animBg="1"/>
      <p:bldP spid="24" grpId="0"/>
      <p:bldP spid="2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 49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41716"/>
          </a:xfrm>
        </p:spPr>
        <p:txBody>
          <a:bodyPr/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小结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：解题步骤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80871" y="2998694"/>
            <a:ext cx="72355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/>
              <a:t>再读题，认清已知及问话中的物理量及它所</a:t>
            </a:r>
            <a:r>
              <a:rPr lang="zh-CN" altLang="en-US" sz="3200" b="1" dirty="0"/>
              <a:t>对应</a:t>
            </a:r>
            <a:r>
              <a:rPr lang="zh-CN" altLang="en-US" sz="3200" b="1" dirty="0" smtClean="0"/>
              <a:t>的</a:t>
            </a:r>
            <a:r>
              <a:rPr lang="zh-CN" altLang="en-US" sz="3200" b="1" dirty="0"/>
              <a:t>字母</a:t>
            </a:r>
          </a:p>
        </p:txBody>
      </p:sp>
      <p:sp>
        <p:nvSpPr>
          <p:cNvPr id="3" name="下箭头 2"/>
          <p:cNvSpPr/>
          <p:nvPr/>
        </p:nvSpPr>
        <p:spPr>
          <a:xfrm>
            <a:off x="4164644" y="1988838"/>
            <a:ext cx="504056" cy="1008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332078" y="5105889"/>
            <a:ext cx="69470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/>
              <a:t>选择合适的公式或变形公式进行求解</a:t>
            </a:r>
            <a:endParaRPr lang="en-US" altLang="zh-CN" sz="3200" b="1" dirty="0" smtClean="0"/>
          </a:p>
          <a:p>
            <a:r>
              <a:rPr lang="zh-CN" altLang="en-US" sz="3200" b="1" dirty="0" smtClean="0"/>
              <a:t>（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留意</a:t>
            </a:r>
            <a:r>
              <a:rPr lang="en-US" altLang="zh-CN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</a:t>
            </a:r>
            <a:r>
              <a:rPr lang="zh-CN" altLang="en-US" sz="3200" b="1" dirty="0" smtClean="0">
                <a:solidFill>
                  <a:srgbClr val="FF0000"/>
                </a:solidFill>
                <a:latin typeface="+mn-ea"/>
                <a:sym typeface="Symbol" pitchFamily="18" charset="2"/>
              </a:rPr>
              <a:t>公式</a:t>
            </a:r>
            <a:r>
              <a:rPr lang="en-US" altLang="zh-CN" sz="3200" b="1" dirty="0" smtClean="0">
                <a:solidFill>
                  <a:srgbClr val="FF0000"/>
                </a:solidFill>
                <a:latin typeface="+mn-ea"/>
                <a:sym typeface="Symbol" pitchFamily="18" charset="2"/>
              </a:rPr>
              <a:t>3</a:t>
            </a:r>
            <a:r>
              <a:rPr lang="zh-CN" altLang="en-US" sz="3200" b="1" dirty="0" smtClean="0">
                <a:solidFill>
                  <a:srgbClr val="FF0000"/>
                </a:solidFill>
                <a:latin typeface="+mn-ea"/>
                <a:sym typeface="Symbol" pitchFamily="18" charset="2"/>
              </a:rPr>
              <a:t>，它的使用频度最高，使用时要写出推导过程</a:t>
            </a:r>
            <a:r>
              <a:rPr lang="en-US" altLang="zh-CN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 </a:t>
            </a:r>
            <a:r>
              <a:rPr lang="zh-CN" altLang="en-US" sz="3200" b="1" dirty="0" smtClean="0"/>
              <a:t>）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1118176" y="1375815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 smtClean="0"/>
              <a:t>先看图，建立直观感受，判断所属类型</a:t>
            </a:r>
            <a:endParaRPr lang="zh-CN" altLang="en-US" sz="3200" b="1" dirty="0"/>
          </a:p>
        </p:txBody>
      </p:sp>
      <p:sp>
        <p:nvSpPr>
          <p:cNvPr id="51" name="下箭头 50"/>
          <p:cNvSpPr/>
          <p:nvPr/>
        </p:nvSpPr>
        <p:spPr>
          <a:xfrm>
            <a:off x="4226285" y="4057275"/>
            <a:ext cx="504056" cy="1008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33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 txBox="1">
                <a:spLocks noChangeArrowheads="1"/>
              </p:cNvSpPr>
              <p:nvPr/>
            </p:nvSpPr>
            <p:spPr>
              <a:xfrm>
                <a:off x="1581128" y="1744825"/>
                <a:ext cx="3949700" cy="36988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45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400" b="1" dirty="0" smtClean="0"/>
                  <a:t>1、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/>
                          </a:rPr>
                          <m:t>𝑾</m:t>
                        </m:r>
                      </m:e>
                      <m:sub>
                        <m:r>
                          <a:rPr lang="zh-CN" altLang="en-US" sz="2400" b="1" i="1" smtClean="0">
                            <a:latin typeface="Cambria Math"/>
                          </a:rPr>
                          <m:t>有</m:t>
                        </m:r>
                      </m:sub>
                    </m:sSub>
                  </m:oMath>
                </a14:m>
                <a:r>
                  <a:rPr lang="zh-CN" altLang="en-US" sz="2400" b="1" dirty="0" smtClean="0"/>
                  <a:t>为</a:t>
                </a:r>
                <a:r>
                  <a:rPr lang="zh-CN" altLang="en-US" sz="2400" b="1" dirty="0"/>
                  <a:t>滑轮组对物体的拉力所做的</a:t>
                </a:r>
                <a:r>
                  <a:rPr lang="zh-CN" altLang="en-US" sz="2400" b="1" dirty="0" smtClean="0"/>
                  <a:t>功</a:t>
                </a: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 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（一般从滑轮组直接对物体施加的力入手）</a:t>
                </a:r>
                <a:endParaRPr lang="en-US" altLang="zh-CN" sz="2400" b="1" dirty="0">
                  <a:solidFill>
                    <a:srgbClr val="FF0000"/>
                  </a:solidFill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45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2400" b="1" dirty="0" smtClean="0"/>
                  <a:t>2</a:t>
                </a:r>
                <a:r>
                  <a:rPr lang="en-US" sz="2400" b="1" dirty="0" smtClean="0"/>
                  <a:t>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/>
                          </a:rPr>
                          <m:t>𝑾</m:t>
                        </m:r>
                      </m:e>
                      <m:sub>
                        <m:r>
                          <a:rPr lang="zh-CN" altLang="en-US" sz="2400" b="1" i="1" smtClean="0">
                            <a:latin typeface="Cambria Math"/>
                          </a:rPr>
                          <m:t>总</m:t>
                        </m:r>
                      </m:sub>
                    </m:sSub>
                  </m:oMath>
                </a14:m>
                <a:r>
                  <a:rPr lang="zh-CN" altLang="en-US" sz="2400" b="1" dirty="0" smtClean="0"/>
                  <a:t>为</a:t>
                </a:r>
                <a:r>
                  <a:rPr lang="zh-CN" altLang="en-US" sz="2400" b="1" dirty="0"/>
                  <a:t>动力对滑轮组所做的</a:t>
                </a:r>
                <a:r>
                  <a:rPr lang="zh-CN" altLang="en-US" sz="2400" b="1" dirty="0" smtClean="0"/>
                  <a:t>功</a:t>
                </a:r>
                <a:r>
                  <a:rPr kumimoji="0" 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zh-CN" alt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一般从动力处入手）</a:t>
                </a:r>
                <a:endPara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45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45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45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8" name="Rectang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128" y="1744825"/>
                <a:ext cx="3949700" cy="3698875"/>
              </a:xfrm>
              <a:prstGeom prst="rect">
                <a:avLst/>
              </a:prstGeom>
              <a:blipFill rotWithShape="1">
                <a:blip r:embed="rId3"/>
                <a:stretch>
                  <a:fillRect l="-2315" r="-617" b="-153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266" name="Object 45"/>
          <p:cNvGraphicFramePr>
            <a:graphicFrameLocks noChangeAspect="1"/>
          </p:cNvGraphicFramePr>
          <p:nvPr/>
        </p:nvGraphicFramePr>
        <p:xfrm>
          <a:off x="214282" y="3214686"/>
          <a:ext cx="1079500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7" r:id="rId4" imgW="1485900" imgH="406400" progId="Equation.DSMT4">
                  <p:embed/>
                </p:oleObj>
              </mc:Choice>
              <mc:Fallback>
                <p:oleObj r:id="rId4" imgW="1485900" imgH="4064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67476" b="200"/>
                      <a:stretch>
                        <a:fillRect/>
                      </a:stretch>
                    </p:blipFill>
                    <p:spPr bwMode="auto">
                      <a:xfrm>
                        <a:off x="214282" y="3214686"/>
                        <a:ext cx="1079500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46"/>
          <p:cNvSpPr>
            <a:spLocks/>
          </p:cNvSpPr>
          <p:nvPr/>
        </p:nvSpPr>
        <p:spPr bwMode="auto">
          <a:xfrm>
            <a:off x="1428728" y="2071678"/>
            <a:ext cx="152400" cy="3362325"/>
          </a:xfrm>
          <a:prstGeom prst="leftBrace">
            <a:avLst>
              <a:gd name="adj1" fmla="val 18385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5715008" y="1214422"/>
            <a:ext cx="1371600" cy="2819400"/>
            <a:chOff x="0" y="0"/>
            <a:chExt cx="1043" cy="1996"/>
          </a:xfrm>
        </p:grpSpPr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0" y="98"/>
              <a:ext cx="104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H="1">
              <a:off x="278" y="0"/>
              <a:ext cx="105" cy="9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 flipH="1">
              <a:off x="696" y="0"/>
              <a:ext cx="104" cy="9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H="1">
              <a:off x="487" y="0"/>
              <a:ext cx="104" cy="9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H="1">
              <a:off x="70" y="0"/>
              <a:ext cx="104" cy="9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H="1">
              <a:off x="904" y="0"/>
              <a:ext cx="104" cy="9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273" y="227"/>
              <a:ext cx="408" cy="297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 rot="247162">
              <a:off x="270" y="1274"/>
              <a:ext cx="410" cy="313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5" name="Group 17"/>
            <p:cNvGrpSpPr>
              <a:grpSpLocks/>
            </p:cNvGrpSpPr>
            <p:nvPr/>
          </p:nvGrpSpPr>
          <p:grpSpPr bwMode="auto">
            <a:xfrm>
              <a:off x="454" y="91"/>
              <a:ext cx="42" cy="589"/>
              <a:chOff x="0" y="0"/>
              <a:chExt cx="70" cy="862"/>
            </a:xfrm>
          </p:grpSpPr>
          <p:sp>
            <p:nvSpPr>
              <p:cNvPr id="35" name="Line 18"/>
              <p:cNvSpPr>
                <a:spLocks noChangeShapeType="1"/>
              </p:cNvSpPr>
              <p:nvPr/>
            </p:nvSpPr>
            <p:spPr bwMode="auto">
              <a:xfrm flipH="1">
                <a:off x="35" y="0"/>
                <a:ext cx="10" cy="788"/>
              </a:xfrm>
              <a:prstGeom prst="line">
                <a:avLst/>
              </a:prstGeom>
              <a:noFill/>
              <a:ln w="762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未知"/>
              <p:cNvSpPr>
                <a:spLocks/>
              </p:cNvSpPr>
              <p:nvPr/>
            </p:nvSpPr>
            <p:spPr bwMode="auto">
              <a:xfrm>
                <a:off x="0" y="774"/>
                <a:ext cx="70" cy="88"/>
              </a:xfrm>
              <a:custGeom>
                <a:avLst/>
                <a:gdLst>
                  <a:gd name="T0" fmla="*/ 2 w 234"/>
                  <a:gd name="T1" fmla="*/ 0 h 143"/>
                  <a:gd name="T2" fmla="*/ 6 w 234"/>
                  <a:gd name="T3" fmla="*/ 10 h 143"/>
                  <a:gd name="T4" fmla="*/ 4 w 234"/>
                  <a:gd name="T5" fmla="*/ 32 h 143"/>
                  <a:gd name="T6" fmla="*/ 0 w 234"/>
                  <a:gd name="T7" fmla="*/ 21 h 1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4"/>
                  <a:gd name="T13" fmla="*/ 0 h 143"/>
                  <a:gd name="T14" fmla="*/ 234 w 234"/>
                  <a:gd name="T15" fmla="*/ 143 h 1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4" h="143">
                    <a:moveTo>
                      <a:pt x="91" y="0"/>
                    </a:moveTo>
                    <a:cubicBezTo>
                      <a:pt x="155" y="11"/>
                      <a:pt x="220" y="22"/>
                      <a:pt x="227" y="45"/>
                    </a:cubicBezTo>
                    <a:cubicBezTo>
                      <a:pt x="234" y="68"/>
                      <a:pt x="174" y="129"/>
                      <a:pt x="136" y="136"/>
                    </a:cubicBezTo>
                    <a:cubicBezTo>
                      <a:pt x="98" y="143"/>
                      <a:pt x="23" y="98"/>
                      <a:pt x="0" y="90"/>
                    </a:cubicBezTo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" name="Group 20"/>
            <p:cNvGrpSpPr>
              <a:grpSpLocks/>
            </p:cNvGrpSpPr>
            <p:nvPr/>
          </p:nvGrpSpPr>
          <p:grpSpPr bwMode="auto">
            <a:xfrm flipH="1" flipV="1">
              <a:off x="409" y="1089"/>
              <a:ext cx="90" cy="635"/>
              <a:chOff x="0" y="0"/>
              <a:chExt cx="90" cy="1360"/>
            </a:xfrm>
          </p:grpSpPr>
          <p:sp>
            <p:nvSpPr>
              <p:cNvPr id="33" name="Line 21"/>
              <p:cNvSpPr>
                <a:spLocks noChangeShapeType="1"/>
              </p:cNvSpPr>
              <p:nvPr/>
            </p:nvSpPr>
            <p:spPr bwMode="auto">
              <a:xfrm>
                <a:off x="45" y="0"/>
                <a:ext cx="0" cy="124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未知"/>
              <p:cNvSpPr>
                <a:spLocks/>
              </p:cNvSpPr>
              <p:nvPr/>
            </p:nvSpPr>
            <p:spPr bwMode="auto">
              <a:xfrm>
                <a:off x="0" y="1224"/>
                <a:ext cx="90" cy="136"/>
              </a:xfrm>
              <a:custGeom>
                <a:avLst/>
                <a:gdLst>
                  <a:gd name="T0" fmla="*/ 5 w 234"/>
                  <a:gd name="T1" fmla="*/ 0 h 143"/>
                  <a:gd name="T2" fmla="*/ 13 w 234"/>
                  <a:gd name="T3" fmla="*/ 39 h 143"/>
                  <a:gd name="T4" fmla="*/ 8 w 234"/>
                  <a:gd name="T5" fmla="*/ 117 h 143"/>
                  <a:gd name="T6" fmla="*/ 0 w 234"/>
                  <a:gd name="T7" fmla="*/ 78 h 1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4"/>
                  <a:gd name="T13" fmla="*/ 0 h 143"/>
                  <a:gd name="T14" fmla="*/ 234 w 234"/>
                  <a:gd name="T15" fmla="*/ 143 h 1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4" h="143">
                    <a:moveTo>
                      <a:pt x="91" y="0"/>
                    </a:moveTo>
                    <a:cubicBezTo>
                      <a:pt x="155" y="11"/>
                      <a:pt x="220" y="22"/>
                      <a:pt x="227" y="45"/>
                    </a:cubicBezTo>
                    <a:cubicBezTo>
                      <a:pt x="234" y="68"/>
                      <a:pt x="174" y="129"/>
                      <a:pt x="136" y="136"/>
                    </a:cubicBezTo>
                    <a:cubicBezTo>
                      <a:pt x="98" y="143"/>
                      <a:pt x="23" y="98"/>
                      <a:pt x="0" y="90"/>
                    </a:cubicBezTo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73" y="1724"/>
              <a:ext cx="393" cy="27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454" y="363"/>
              <a:ext cx="45" cy="45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454" y="1406"/>
              <a:ext cx="45" cy="4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 flipH="1">
              <a:off x="499" y="408"/>
              <a:ext cx="182" cy="68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>
              <a:off x="273" y="363"/>
              <a:ext cx="0" cy="108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 flipV="1">
              <a:off x="681" y="771"/>
              <a:ext cx="0" cy="68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" name="Oval 44"/>
          <p:cNvSpPr>
            <a:spLocks noChangeArrowheads="1"/>
          </p:cNvSpPr>
          <p:nvPr/>
        </p:nvSpPr>
        <p:spPr bwMode="auto">
          <a:xfrm>
            <a:off x="6429388" y="2214554"/>
            <a:ext cx="388938" cy="360362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zh-CN" altLang="en-US"/>
          </a:p>
        </p:txBody>
      </p:sp>
      <p:grpSp>
        <p:nvGrpSpPr>
          <p:cNvPr id="38" name="Group 33"/>
          <p:cNvGrpSpPr>
            <a:grpSpLocks/>
          </p:cNvGrpSpPr>
          <p:nvPr/>
        </p:nvGrpSpPr>
        <p:grpSpPr bwMode="auto">
          <a:xfrm>
            <a:off x="5929322" y="3357562"/>
            <a:ext cx="1252538" cy="519112"/>
            <a:chOff x="0" y="0"/>
            <a:chExt cx="1225" cy="328"/>
          </a:xfrm>
        </p:grpSpPr>
        <p:sp>
          <p:nvSpPr>
            <p:cNvPr id="39" name="Line 34"/>
            <p:cNvSpPr>
              <a:spLocks noChangeShapeType="1"/>
            </p:cNvSpPr>
            <p:nvPr/>
          </p:nvSpPr>
          <p:spPr bwMode="auto">
            <a:xfrm flipV="1">
              <a:off x="363" y="0"/>
              <a:ext cx="0" cy="2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Text Box 35"/>
            <p:cNvSpPr txBox="1">
              <a:spLocks noChangeArrowheads="1"/>
            </p:cNvSpPr>
            <p:nvPr/>
          </p:nvSpPr>
          <p:spPr bwMode="auto">
            <a:xfrm>
              <a:off x="0" y="0"/>
              <a:ext cx="1225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>
                  <a:solidFill>
                    <a:srgbClr val="FF0000"/>
                  </a:solidFill>
                </a:rPr>
                <a:t>F</a:t>
              </a:r>
              <a:r>
                <a:rPr lang="zh-CN" altLang="en-US" sz="2000" baseline="-25000">
                  <a:solidFill>
                    <a:srgbClr val="FF0000"/>
                  </a:solidFill>
                </a:rPr>
                <a:t>拉</a:t>
              </a:r>
            </a:p>
          </p:txBody>
        </p:sp>
      </p:grpSp>
      <p:grpSp>
        <p:nvGrpSpPr>
          <p:cNvPr id="41" name="Group 29"/>
          <p:cNvGrpSpPr>
            <a:grpSpLocks/>
          </p:cNvGrpSpPr>
          <p:nvPr/>
        </p:nvGrpSpPr>
        <p:grpSpPr bwMode="auto">
          <a:xfrm>
            <a:off x="5500694" y="4214818"/>
            <a:ext cx="3124200" cy="1752600"/>
            <a:chOff x="0" y="0"/>
            <a:chExt cx="2310" cy="1248"/>
          </a:xfrm>
        </p:grpSpPr>
        <p:pic>
          <p:nvPicPr>
            <p:cNvPr id="42" name="Picture 30" descr="Wl1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0"/>
              <a:ext cx="2310" cy="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Text Box 31"/>
            <p:cNvSpPr txBox="1">
              <a:spLocks noChangeArrowheads="1"/>
            </p:cNvSpPr>
            <p:nvPr/>
          </p:nvSpPr>
          <p:spPr bwMode="auto">
            <a:xfrm>
              <a:off x="735" y="834"/>
              <a:ext cx="921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endParaRPr lang="zh-CN" altLang="zh-CN" sz="900">
                <a:latin typeface="Times New Roman" pitchFamily="18" charset="0"/>
              </a:endParaRPr>
            </a:p>
          </p:txBody>
        </p:sp>
      </p:grpSp>
      <p:sp>
        <p:nvSpPr>
          <p:cNvPr id="44" name="Oval 42"/>
          <p:cNvSpPr>
            <a:spLocks noChangeArrowheads="1"/>
          </p:cNvSpPr>
          <p:nvPr/>
        </p:nvSpPr>
        <p:spPr bwMode="auto">
          <a:xfrm>
            <a:off x="6572264" y="4357694"/>
            <a:ext cx="388938" cy="360363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zh-CN" altLang="en-US"/>
          </a:p>
        </p:txBody>
      </p:sp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6643702" y="200024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dirty="0">
                <a:latin typeface="Tahoma" pitchFamily="34" charset="0"/>
              </a:rPr>
              <a:t>F</a:t>
            </a:r>
          </a:p>
        </p:txBody>
      </p:sp>
      <p:grpSp>
        <p:nvGrpSpPr>
          <p:cNvPr id="46" name="Group 39"/>
          <p:cNvGrpSpPr>
            <a:grpSpLocks/>
          </p:cNvGrpSpPr>
          <p:nvPr/>
        </p:nvGrpSpPr>
        <p:grpSpPr bwMode="auto">
          <a:xfrm rot="190501" flipH="1">
            <a:off x="6869869" y="4600848"/>
            <a:ext cx="1054100" cy="457200"/>
            <a:chOff x="0" y="0"/>
            <a:chExt cx="1088" cy="286"/>
          </a:xfrm>
        </p:grpSpPr>
        <p:sp>
          <p:nvSpPr>
            <p:cNvPr id="47" name="Line 40"/>
            <p:cNvSpPr>
              <a:spLocks noChangeShapeType="1"/>
            </p:cNvSpPr>
            <p:nvPr/>
          </p:nvSpPr>
          <p:spPr bwMode="auto">
            <a:xfrm rot="-5400000">
              <a:off x="255" y="-125"/>
              <a:ext cx="21" cy="545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Text Box 41"/>
            <p:cNvSpPr txBox="1">
              <a:spLocks noChangeArrowheads="1"/>
            </p:cNvSpPr>
            <p:nvPr/>
          </p:nvSpPr>
          <p:spPr bwMode="auto">
            <a:xfrm>
              <a:off x="363" y="0"/>
              <a:ext cx="725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1800" b="1">
                  <a:solidFill>
                    <a:srgbClr val="FF0000"/>
                  </a:solidFill>
                </a:rPr>
                <a:t>F</a:t>
              </a:r>
              <a:r>
                <a:rPr lang="zh-CN" altLang="en-US" sz="1800" b="1" baseline="-25000">
                  <a:solidFill>
                    <a:srgbClr val="FF0000"/>
                  </a:solidFill>
                </a:rPr>
                <a:t>拉</a:t>
              </a:r>
            </a:p>
          </p:txBody>
        </p:sp>
      </p:grpSp>
      <p:sp>
        <p:nvSpPr>
          <p:cNvPr id="50" name="标题 49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541716"/>
          </a:xfrm>
        </p:spPr>
        <p:txBody>
          <a:bodyPr/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小结</a:t>
            </a:r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</a:rPr>
              <a:t>：</a:t>
            </a:r>
            <a:r>
              <a:rPr lang="en-US" dirty="0" err="1" smtClean="0">
                <a:solidFill>
                  <a:srgbClr val="FF0000"/>
                </a:solidFill>
              </a:rPr>
              <a:t>有用功和总功的寻找方法</a:t>
            </a:r>
            <a:r>
              <a:rPr lang="zh-CN" altLang="en-US" dirty="0" smtClean="0">
                <a:solidFill>
                  <a:srgbClr val="FF0000"/>
                </a:solidFill>
              </a:rPr>
              <a:t/>
            </a:r>
            <a:br>
              <a:rPr lang="zh-CN" altLang="en-US" dirty="0" smtClean="0">
                <a:solidFill>
                  <a:srgbClr val="FF0000"/>
                </a:solidFill>
              </a:rPr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298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37" grpId="0" animBg="1"/>
      <p:bldP spid="44" grpId="0" animBg="1"/>
      <p:bldP spid="4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8257" y="1138217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机械</a:t>
            </a:r>
            <a:r>
              <a:rPr lang="zh-CN" altLang="zh-CN" sz="2800" b="1" dirty="0"/>
              <a:t>是美好的，效率是残酷的</a:t>
            </a:r>
            <a:r>
              <a:rPr lang="zh-CN" altLang="zh-CN" sz="2800" b="1" dirty="0" smtClean="0"/>
              <a:t>，</a:t>
            </a:r>
            <a:endParaRPr lang="en-US" altLang="zh-CN" sz="2800" b="1" dirty="0" smtClean="0"/>
          </a:p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玩</a:t>
            </a:r>
            <a:r>
              <a:rPr lang="zh-CN" altLang="zh-CN" sz="2800" b="1" dirty="0"/>
              <a:t>转</a:t>
            </a:r>
            <a:r>
              <a:rPr lang="zh-CN" altLang="zh-CN" sz="2800" b="1" dirty="0" smtClean="0"/>
              <a:t>滑轮组</a:t>
            </a:r>
            <a:r>
              <a:rPr lang="zh-CN" altLang="en-US" sz="2800" b="1" dirty="0" smtClean="0"/>
              <a:t>效率</a:t>
            </a:r>
            <a:r>
              <a:rPr lang="zh-CN" altLang="zh-CN" sz="2800" b="1" dirty="0" smtClean="0"/>
              <a:t>是</a:t>
            </a:r>
            <a:r>
              <a:rPr lang="zh-CN" altLang="en-US" sz="2800" b="1" dirty="0" smtClean="0"/>
              <a:t>有</a:t>
            </a:r>
            <a:r>
              <a:rPr lang="zh-CN" altLang="zh-CN" sz="2800" b="1" dirty="0" smtClean="0"/>
              <a:t>技巧</a:t>
            </a:r>
            <a:r>
              <a:rPr lang="zh-CN" altLang="zh-CN" sz="2800" b="1" dirty="0"/>
              <a:t>的</a:t>
            </a:r>
            <a:r>
              <a:rPr lang="zh-CN" altLang="zh-CN" sz="2800" b="1" dirty="0" smtClean="0"/>
              <a:t>。</a:t>
            </a:r>
            <a:endParaRPr lang="en-US" altLang="zh-CN" sz="2800" b="1" dirty="0" smtClean="0"/>
          </a:p>
          <a:p>
            <a:endParaRPr lang="zh-CN" altLang="zh-CN" sz="2800" b="1" dirty="0"/>
          </a:p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先</a:t>
            </a:r>
            <a:r>
              <a:rPr lang="zh-CN" altLang="zh-CN" sz="2800" b="1" dirty="0"/>
              <a:t>看条件，再找</a:t>
            </a:r>
            <a:r>
              <a:rPr lang="en-US" altLang="zh-CN" sz="2800" b="1" dirty="0"/>
              <a:t>n</a:t>
            </a:r>
            <a:r>
              <a:rPr lang="zh-CN" altLang="zh-CN" sz="2800" b="1" dirty="0"/>
              <a:t>，省力费距不省功，于是效率才产生。</a:t>
            </a:r>
          </a:p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晓得</a:t>
            </a:r>
            <a:r>
              <a:rPr lang="zh-CN" altLang="zh-CN" sz="2800" b="1" dirty="0"/>
              <a:t>目的，有用功，竖直</a:t>
            </a:r>
            <a:r>
              <a:rPr lang="en-US" altLang="zh-CN" sz="2800" b="1" dirty="0" err="1"/>
              <a:t>Gh</a:t>
            </a:r>
            <a:r>
              <a:rPr lang="zh-CN" altLang="zh-CN" sz="2800" b="1" dirty="0"/>
              <a:t>，水平</a:t>
            </a:r>
            <a:r>
              <a:rPr lang="en-US" altLang="zh-CN" sz="2800" b="1" dirty="0"/>
              <a:t>fs</a:t>
            </a:r>
            <a:r>
              <a:rPr lang="zh-CN" altLang="zh-CN" sz="2800" b="1" baseline="-25000" dirty="0"/>
              <a:t>物</a:t>
            </a:r>
            <a:r>
              <a:rPr lang="zh-CN" altLang="zh-CN" sz="2800" b="1" dirty="0"/>
              <a:t>。</a:t>
            </a:r>
          </a:p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搞清</a:t>
            </a:r>
            <a:r>
              <a:rPr lang="zh-CN" altLang="zh-CN" sz="2800" b="1" dirty="0"/>
              <a:t>实际，知总功，</a:t>
            </a:r>
            <a:r>
              <a:rPr lang="en-US" altLang="zh-CN" sz="2800" b="1" dirty="0"/>
              <a:t>Fs</a:t>
            </a:r>
            <a:r>
              <a:rPr lang="zh-CN" altLang="zh-CN" sz="2800" b="1" dirty="0"/>
              <a:t>是永恒。</a:t>
            </a:r>
          </a:p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机械效率</a:t>
            </a:r>
            <a:r>
              <a:rPr lang="zh-CN" altLang="zh-CN" sz="2800" b="1" dirty="0"/>
              <a:t>公式多，莫忘初心有比总。</a:t>
            </a:r>
          </a:p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伊</a:t>
            </a:r>
            <a:r>
              <a:rPr lang="zh-CN" altLang="zh-CN" sz="2800" b="1" dirty="0"/>
              <a:t>（η）三公式最争宠</a:t>
            </a:r>
            <a:r>
              <a:rPr lang="zh-CN" altLang="zh-CN" sz="2800" b="1" dirty="0" smtClean="0"/>
              <a:t>，</a:t>
            </a:r>
            <a:r>
              <a:rPr lang="zh-CN" altLang="en-US" sz="2800" b="1" dirty="0" smtClean="0"/>
              <a:t>计算之前需</a:t>
            </a:r>
            <a:r>
              <a:rPr lang="zh-CN" altLang="zh-CN" sz="2800" b="1" dirty="0" smtClean="0"/>
              <a:t>推导</a:t>
            </a:r>
            <a:r>
              <a:rPr lang="zh-CN" altLang="zh-CN" sz="2800" b="1" dirty="0"/>
              <a:t>；</a:t>
            </a:r>
          </a:p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透过</a:t>
            </a:r>
            <a:r>
              <a:rPr lang="zh-CN" altLang="zh-CN" sz="2800" b="1" dirty="0"/>
              <a:t>伊（η）四看真相，提高效率三途径</a:t>
            </a:r>
            <a:r>
              <a:rPr lang="zh-CN" altLang="zh-CN" sz="2800" b="1" dirty="0" smtClean="0"/>
              <a:t>：</a:t>
            </a:r>
            <a:r>
              <a:rPr lang="en-US" altLang="zh-CN" sz="2800" b="1" dirty="0" smtClean="0"/>
              <a:t>     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竖直省力滑轮组</a:t>
            </a:r>
            <a:endParaRPr lang="zh-CN" altLang="zh-CN" sz="1400" b="1" dirty="0">
              <a:solidFill>
                <a:srgbClr val="FF0000"/>
              </a:solidFill>
            </a:endParaRPr>
          </a:p>
          <a:p>
            <a:r>
              <a:rPr lang="en-US" altLang="zh-CN" sz="2800" b="1" dirty="0" smtClean="0"/>
              <a:t>  </a:t>
            </a:r>
            <a:r>
              <a:rPr lang="zh-CN" altLang="zh-CN" sz="2800" b="1" dirty="0" smtClean="0"/>
              <a:t>增</a:t>
            </a:r>
            <a:r>
              <a:rPr lang="zh-CN" altLang="zh-CN" sz="2800" b="1" dirty="0"/>
              <a:t>物重，减轮重，经常润滑摩擦小</a:t>
            </a:r>
            <a:r>
              <a:rPr lang="zh-CN" altLang="zh-CN" sz="2800" b="1" dirty="0" smtClean="0"/>
              <a:t>。</a:t>
            </a:r>
            <a:endParaRPr lang="en-US" altLang="zh-CN" sz="2800" b="1" dirty="0" smtClean="0"/>
          </a:p>
          <a:p>
            <a:endParaRPr lang="en-US" altLang="zh-CN" sz="2800" b="1" dirty="0" smtClean="0"/>
          </a:p>
          <a:p>
            <a:r>
              <a:rPr lang="zh-CN" altLang="en-US" sz="2800" b="1" dirty="0" smtClean="0"/>
              <a:t>  你</a:t>
            </a:r>
            <a:r>
              <a:rPr lang="zh-CN" altLang="en-US" sz="2800" b="1" dirty="0"/>
              <a:t>若</a:t>
            </a:r>
            <a:r>
              <a:rPr lang="zh-CN" altLang="en-US" sz="2800" b="1" dirty="0" smtClean="0"/>
              <a:t>明白我的话，计算效率不算啥。</a:t>
            </a:r>
            <a:endParaRPr lang="en-US" altLang="zh-CN" sz="2800" b="1" dirty="0" smtClean="0"/>
          </a:p>
        </p:txBody>
      </p:sp>
      <p:sp>
        <p:nvSpPr>
          <p:cNvPr id="51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课堂随感：</a:t>
            </a:r>
            <a:r>
              <a:rPr lang="zh-CN" altLang="zh-CN" sz="3600" dirty="0" smtClean="0"/>
              <a:t>《滑轮组</a:t>
            </a:r>
            <a:r>
              <a:rPr lang="zh-CN" altLang="en-US" sz="3600" dirty="0" smtClean="0"/>
              <a:t>机械效率</a:t>
            </a:r>
            <a:r>
              <a:rPr lang="zh-CN" altLang="zh-CN" sz="3600" dirty="0" smtClean="0"/>
              <a:t>之</a:t>
            </a:r>
            <a:r>
              <a:rPr lang="zh-CN" altLang="en-US" sz="3600" dirty="0" smtClean="0"/>
              <a:t>我所思</a:t>
            </a:r>
            <a:r>
              <a:rPr lang="zh-CN" altLang="zh-CN" sz="3600" dirty="0" smtClean="0"/>
              <a:t>》</a:t>
            </a:r>
            <a:r>
              <a:rPr lang="zh-CN" altLang="zh-CN" dirty="0"/>
              <a:t/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6" name="右大括号 5"/>
          <p:cNvSpPr/>
          <p:nvPr/>
        </p:nvSpPr>
        <p:spPr>
          <a:xfrm>
            <a:off x="6948264" y="4365104"/>
            <a:ext cx="360040" cy="936104"/>
          </a:xfrm>
          <a:prstGeom prst="rightBrace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396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83968" y="4149080"/>
            <a:ext cx="4318248" cy="794519"/>
          </a:xfrm>
        </p:spPr>
        <p:txBody>
          <a:bodyPr>
            <a:normAutofit/>
          </a:bodyPr>
          <a:lstStyle/>
          <a:p>
            <a:r>
              <a:rPr lang="zh-CN" altLang="en-US" sz="4000" b="1" dirty="0" smtClean="0"/>
              <a:t>谢谢大家</a:t>
            </a:r>
            <a:endParaRPr lang="zh-CN" altLang="en-US" sz="40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364088" y="5229200"/>
            <a:ext cx="2376264" cy="504056"/>
          </a:xfrm>
        </p:spPr>
        <p:txBody>
          <a:bodyPr>
            <a:noAutofit/>
          </a:bodyPr>
          <a:lstStyle/>
          <a:p>
            <a:r>
              <a:rPr lang="en-US" altLang="zh-CN" sz="2800" dirty="0" smtClean="0">
                <a:solidFill>
                  <a:schemeClr val="tx1"/>
                </a:solidFill>
              </a:rPr>
              <a:t>THANKS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40352" y="590777"/>
            <a:ext cx="1117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滑轮组机械效率计算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001024" y="1000108"/>
            <a:ext cx="7920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73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7">
      <a:majorFont>
        <a:latin typeface="Impact"/>
        <a:ea typeface="黑体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</TotalTime>
  <Words>3177</Words>
  <Application>Microsoft Office PowerPoint</Application>
  <PresentationFormat>全屏显示(4:3)</PresentationFormat>
  <Paragraphs>289</Paragraphs>
  <Slides>49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49</vt:i4>
      </vt:variant>
    </vt:vector>
  </HeadingPairs>
  <TitlesOfParts>
    <vt:vector size="54" baseType="lpstr">
      <vt:lpstr>Office 主题​​</vt:lpstr>
      <vt:lpstr>MathType 6.0 Equation</vt:lpstr>
      <vt:lpstr>公式</vt:lpstr>
      <vt:lpstr>Equation</vt:lpstr>
      <vt:lpstr>Equation.3</vt:lpstr>
      <vt:lpstr>滑轮组机械效率计算</vt:lpstr>
      <vt:lpstr>盘点近十年天津物理中考涉及滑轮组的题目情况</vt:lpstr>
      <vt:lpstr>PowerPoint 演示文稿</vt:lpstr>
      <vt:lpstr>滑轮组机械效率计算</vt:lpstr>
      <vt:lpstr>（一）初级物理量、对应的字母 </vt:lpstr>
      <vt:lpstr>一、物理量介绍</vt:lpstr>
      <vt:lpstr>二、竖直省力滑轮组</vt:lpstr>
      <vt:lpstr>（一）人提重物（n为与动滑轮接触绳子段数） </vt:lpstr>
      <vt:lpstr>PowerPoint 演示文稿</vt:lpstr>
      <vt:lpstr>马上就要进入实战模式啦！</vt:lpstr>
      <vt:lpstr>例（理想情况较基础，近十年中考中仅此一次）</vt:lpstr>
      <vt:lpstr>PowerPoint 演示文稿</vt:lpstr>
      <vt:lpstr>（一）人提重物（n为与动滑轮接触绳子段数） </vt:lpstr>
      <vt:lpstr>例（C、D两选项利用公式3求解）</vt:lpstr>
      <vt:lpstr>PowerPoint 演示文稿</vt:lpstr>
      <vt:lpstr>例</vt:lpstr>
      <vt:lpstr>PowerPoint 演示文稿</vt:lpstr>
      <vt:lpstr>例 （利用P=Fv和公式3、4求解） </vt:lpstr>
      <vt:lpstr>PowerPoint 演示文稿</vt:lpstr>
      <vt:lpstr>（一）人提重物（n为与动滑轮接触绳子段数） </vt:lpstr>
      <vt:lpstr>例（可利用公式1、2、3求解）</vt:lpstr>
      <vt:lpstr>PowerPoint 演示文稿</vt:lpstr>
      <vt:lpstr>例（可利用公式1、2、3求解）</vt:lpstr>
      <vt:lpstr>PowerPoint 演示文稿</vt:lpstr>
      <vt:lpstr>例（可利用公式1、2、3求解）</vt:lpstr>
      <vt:lpstr>PowerPoint 演示文稿</vt:lpstr>
      <vt:lpstr>例（可利用公式1、2、3求解）</vt:lpstr>
      <vt:lpstr>PowerPoint 演示文稿</vt:lpstr>
      <vt:lpstr>例 （利用公式1、2、3求解）</vt:lpstr>
      <vt:lpstr>PowerPoint 演示文稿</vt:lpstr>
      <vt:lpstr>例 （可利用公式1、2、3求解）</vt:lpstr>
      <vt:lpstr>PowerPoint 演示文稿</vt:lpstr>
      <vt:lpstr>综上这十道题看出，竖直省力滑轮组计算中,第1、2个公式是理解机械效率的基础,计算题中使用频度最高的是第3个公式,使用它之前要有推导过程.第4个公式有条件（不计摩擦和绳重）,它的意义在于揭示了竖直省力滑轮组的决定因素（G、G_动  、f）,计算中很少用它.拉力的功率是总功率,使用                   之前需推导.</vt:lpstr>
      <vt:lpstr>PowerPoint 演示文稿</vt:lpstr>
      <vt:lpstr>（二）人提自己（n为与动滑轮接触绳子段数+1）                                   不计绳重和摩擦</vt:lpstr>
      <vt:lpstr>（二）人提自己——变式练习（不止一根绕滑轮的绳）</vt:lpstr>
      <vt:lpstr>（三）其它：求天花板与定滑轮之间绳子拉力T</vt:lpstr>
      <vt:lpstr>二、竖直省力滑轮组                                                            忽略动滑轮重、绳重和摩擦</vt:lpstr>
      <vt:lpstr>（三）其它：复杂计算</vt:lpstr>
      <vt:lpstr>三、水平省力滑轮组</vt:lpstr>
      <vt:lpstr>（一）理想情况（不计滑轮和绳子间的摩擦） </vt:lpstr>
      <vt:lpstr>（二）实际情况（存在滑轮和绳子间的摩擦）</vt:lpstr>
      <vt:lpstr>例（    1，意味着一定是实际情况，可利用公式1、2、3解决）</vt:lpstr>
      <vt:lpstr>PowerPoint 演示文稿</vt:lpstr>
      <vt:lpstr>拓展：竖直滑轮组水平拖动物体</vt:lpstr>
      <vt:lpstr>小结1：解题步骤</vt:lpstr>
      <vt:lpstr>小结2：有用功和总功的寻找方法 </vt:lpstr>
      <vt:lpstr> 课堂随感：《滑轮组机械效率之我所思》 </vt:lpstr>
      <vt:lpstr>谢谢大家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模板</dc:title>
  <dc:creator>王琳</dc:creator>
  <cp:lastModifiedBy>xiemi</cp:lastModifiedBy>
  <cp:revision>225</cp:revision>
  <dcterms:created xsi:type="dcterms:W3CDTF">2012-10-24T15:54:32Z</dcterms:created>
  <dcterms:modified xsi:type="dcterms:W3CDTF">2020-02-12T12:46:49Z</dcterms:modified>
</cp:coreProperties>
</file>